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2443" r:id="rId6"/>
    <p:sldId id="2439" r:id="rId7"/>
    <p:sldId id="2444" r:id="rId8"/>
    <p:sldId id="2472" r:id="rId9"/>
    <p:sldId id="2474" r:id="rId10"/>
    <p:sldId id="2485" r:id="rId11"/>
    <p:sldId id="2486" r:id="rId12"/>
    <p:sldId id="2475" r:id="rId13"/>
    <p:sldId id="2487" r:id="rId14"/>
    <p:sldId id="2488" r:id="rId15"/>
    <p:sldId id="2492" r:id="rId16"/>
    <p:sldId id="2473" r:id="rId17"/>
    <p:sldId id="2478" r:id="rId18"/>
    <p:sldId id="2469" r:id="rId19"/>
    <p:sldId id="2489" r:id="rId20"/>
    <p:sldId id="2491" r:id="rId21"/>
    <p:sldId id="2470" r:id="rId22"/>
    <p:sldId id="2482" r:id="rId23"/>
    <p:sldId id="2483" r:id="rId24"/>
    <p:sldId id="2471" r:id="rId25"/>
    <p:sldId id="2479" r:id="rId26"/>
    <p:sldId id="2480" r:id="rId27"/>
    <p:sldId id="2466" r:id="rId28"/>
    <p:sldId id="2490" r:id="rId29"/>
    <p:sldId id="2481" r:id="rId30"/>
    <p:sldId id="2493" r:id="rId31"/>
    <p:sldId id="2494" r:id="rId32"/>
    <p:sldId id="2495" r:id="rId33"/>
    <p:sldId id="2497" r:id="rId34"/>
    <p:sldId id="2496" r:id="rId35"/>
    <p:sldId id="2503" r:id="rId36"/>
    <p:sldId id="2502" r:id="rId37"/>
    <p:sldId id="2498" r:id="rId38"/>
    <p:sldId id="2499" r:id="rId39"/>
    <p:sldId id="2500" r:id="rId40"/>
    <p:sldId id="2501" r:id="rId41"/>
    <p:sldId id="2447" r:id="rId42"/>
    <p:sldId id="2449" r:id="rId43"/>
    <p:sldId id="2450" r:id="rId44"/>
    <p:sldId id="2451" r:id="rId45"/>
    <p:sldId id="2452" r:id="rId46"/>
    <p:sldId id="2453" r:id="rId47"/>
    <p:sldId id="2454" r:id="rId48"/>
    <p:sldId id="2455" r:id="rId49"/>
    <p:sldId id="2456" r:id="rId50"/>
    <p:sldId id="2457" r:id="rId51"/>
    <p:sldId id="2464" r:id="rId52"/>
    <p:sldId id="2463" r:id="rId53"/>
    <p:sldId id="2458" r:id="rId54"/>
    <p:sldId id="2465" r:id="rId55"/>
    <p:sldId id="2448" r:id="rId56"/>
    <p:sldId id="2445" r:id="rId57"/>
    <p:sldId id="2446" r:id="rId58"/>
    <p:sldId id="244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74D"/>
    <a:srgbClr val="05EE55"/>
    <a:srgbClr val="C0F400"/>
    <a:srgbClr val="2F3342"/>
    <a:srgbClr val="038B30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584" autoAdjust="0"/>
  </p:normalViewPr>
  <p:slideViewPr>
    <p:cSldViewPr snapToGrid="0">
      <p:cViewPr varScale="1">
        <p:scale>
          <a:sx n="74" d="100"/>
          <a:sy n="74" d="100"/>
        </p:scale>
        <p:origin x="91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10/29/2020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10/29/2020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3" r:id="rId8"/>
    <p:sldLayoutId id="2147483670" r:id="rId9"/>
    <p:sldLayoutId id="2147483669" r:id="rId10"/>
    <p:sldLayoutId id="2147483667" r:id="rId11"/>
    <p:sldLayoutId id="2147483668" r:id="rId12"/>
    <p:sldLayoutId id="2147483666" r:id="rId13"/>
    <p:sldLayoutId id="2147483671" r:id="rId14"/>
    <p:sldLayoutId id="2147483655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F3342"/>
                </a:solidFill>
              </a:rPr>
              <a:t>Proyecto final</a:t>
            </a:r>
            <a:br>
              <a:rPr lang="en-US" dirty="0">
                <a:solidFill>
                  <a:srgbClr val="2F3342"/>
                </a:solidFill>
              </a:rPr>
            </a:br>
            <a:r>
              <a:rPr lang="en-US" dirty="0" err="1">
                <a:solidFill>
                  <a:srgbClr val="2F3342"/>
                </a:solidFill>
              </a:rPr>
              <a:t>seminario</a:t>
            </a:r>
            <a:br>
              <a:rPr lang="en-US" dirty="0"/>
            </a:br>
            <a:r>
              <a:rPr lang="en-US" dirty="0" err="1">
                <a:solidFill>
                  <a:srgbClr val="2F3342"/>
                </a:solidFill>
              </a:rPr>
              <a:t>profesional</a:t>
            </a:r>
            <a:r>
              <a:rPr lang="en-US" dirty="0">
                <a:solidFill>
                  <a:srgbClr val="2F3342"/>
                </a:solidFill>
              </a:rPr>
              <a:t> 2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131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F3342"/>
                </a:solidFill>
              </a:rPr>
              <a:t>Kevin José Hernández </a:t>
            </a:r>
            <a:r>
              <a:rPr lang="en-US" dirty="0" err="1">
                <a:solidFill>
                  <a:srgbClr val="2F3342"/>
                </a:solidFill>
              </a:rPr>
              <a:t>Marroquín</a:t>
            </a:r>
            <a:endParaRPr lang="en-US" dirty="0">
              <a:solidFill>
                <a:srgbClr val="2F3342"/>
              </a:solidFill>
            </a:endParaRPr>
          </a:p>
          <a:p>
            <a:r>
              <a:rPr lang="en-US" dirty="0"/>
              <a:t>17001095</a:t>
            </a:r>
            <a:endParaRPr lang="en-US" dirty="0">
              <a:solidFill>
                <a:srgbClr val="2F3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966A-4EE9-42BB-8F80-5C5CC09A6C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99C491C-067D-4064-B872-784EF0AD9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5045" y="1022350"/>
            <a:ext cx="5324847" cy="4403725"/>
          </a:xfr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29124C5-1FB0-43FE-AE60-6034B6D88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730625"/>
            <a:ext cx="4101084" cy="44965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Involucra</a:t>
            </a:r>
            <a:r>
              <a:rPr lang="en-US" sz="1800" dirty="0"/>
              <a:t> a la </a:t>
            </a:r>
            <a:r>
              <a:rPr lang="en-US" sz="1800" dirty="0" err="1"/>
              <a:t>Dirección</a:t>
            </a:r>
            <a:r>
              <a:rPr lang="en-US" sz="1800" dirty="0"/>
              <a:t> de Caminos.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Falsificación</a:t>
            </a:r>
            <a:r>
              <a:rPr lang="en-US" sz="1800" dirty="0"/>
              <a:t> de la </a:t>
            </a:r>
            <a:r>
              <a:rPr lang="en-US" sz="1800" dirty="0" err="1"/>
              <a:t>firma</a:t>
            </a:r>
            <a:r>
              <a:rPr lang="en-US" sz="1800" dirty="0"/>
              <a:t> de </a:t>
            </a:r>
            <a:r>
              <a:rPr lang="en-US" sz="1800" dirty="0" err="1"/>
              <a:t>Fredy</a:t>
            </a:r>
            <a:r>
              <a:rPr lang="en-US" sz="1800" dirty="0"/>
              <a:t> </a:t>
            </a:r>
            <a:r>
              <a:rPr lang="en-US" sz="1800" dirty="0" err="1"/>
              <a:t>Chojolán</a:t>
            </a:r>
            <a:r>
              <a:rPr lang="en-US" sz="1800" dirty="0"/>
              <a:t> (actual director)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Transferencia</a:t>
            </a:r>
            <a:r>
              <a:rPr lang="en-US" sz="1800" dirty="0"/>
              <a:t> no </a:t>
            </a:r>
            <a:r>
              <a:rPr lang="en-US" sz="1800" dirty="0" err="1"/>
              <a:t>autorizada</a:t>
            </a:r>
            <a:r>
              <a:rPr lang="en-US" sz="1800" dirty="0"/>
              <a:t> de Q135 </a:t>
            </a:r>
            <a:r>
              <a:rPr lang="en-US" sz="1800" dirty="0" err="1"/>
              <a:t>millones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Fredy</a:t>
            </a:r>
            <a:r>
              <a:rPr lang="en-US" sz="1800" dirty="0"/>
              <a:t> </a:t>
            </a:r>
            <a:r>
              <a:rPr lang="en-US" sz="1800" dirty="0" err="1"/>
              <a:t>sufría</a:t>
            </a:r>
            <a:r>
              <a:rPr lang="en-US" sz="1800" dirty="0"/>
              <a:t> de </a:t>
            </a:r>
            <a:r>
              <a:rPr lang="en-US" sz="1800" dirty="0" err="1"/>
              <a:t>quebrantos</a:t>
            </a:r>
            <a:r>
              <a:rPr lang="en-US" sz="1800" dirty="0"/>
              <a:t> de </a:t>
            </a:r>
            <a:r>
              <a:rPr lang="en-US" sz="1800" dirty="0" err="1"/>
              <a:t>salud</a:t>
            </a:r>
            <a:endParaRPr lang="en-US" sz="1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AB61BE-2CD8-45D0-B108-BF020F9F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42" y="1056918"/>
            <a:ext cx="4101084" cy="570005"/>
          </a:xfrm>
        </p:spPr>
        <p:txBody>
          <a:bodyPr anchor="b">
            <a:normAutofit fontScale="90000"/>
          </a:bodyPr>
          <a:lstStyle/>
          <a:p>
            <a:r>
              <a:rPr lang="en-US"/>
              <a:t>Caso en Guatemala</a:t>
            </a:r>
            <a:br>
              <a:rPr lang="en-US"/>
            </a:br>
            <a:r>
              <a:rPr lang="en-US" sz="2000"/>
              <a:t>Artículo publicado EN PRENSA LIBRE el 26 de Octubre de 2020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0B1FA-8E67-4A83-879D-9925678950F2}"/>
              </a:ext>
            </a:extLst>
          </p:cNvPr>
          <p:cNvSpPr txBox="1"/>
          <p:nvPr/>
        </p:nvSpPr>
        <p:spPr>
          <a:xfrm>
            <a:off x="6295045" y="5426075"/>
            <a:ext cx="491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Fuente: https://www.prensalibre.com/guatemala/politica/director-de-caminos-ignora-destino-de-q135-millones-que-habrian-sido-transferidos-falsificando-su-firma/</a:t>
            </a:r>
          </a:p>
        </p:txBody>
      </p:sp>
    </p:spTree>
    <p:extLst>
      <p:ext uri="{BB962C8B-B14F-4D97-AF65-F5344CB8AC3E}">
        <p14:creationId xmlns:p14="http://schemas.microsoft.com/office/powerpoint/2010/main" val="373794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966A-4EE9-42BB-8F80-5C5CC09A6C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E86BBEB-7190-4C1C-9541-83109DAD8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4438" y="1282419"/>
            <a:ext cx="5326062" cy="3883586"/>
          </a:xfr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29124C5-1FB0-43FE-AE60-6034B6D88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730625"/>
            <a:ext cx="4101084" cy="458915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Caso del </a:t>
            </a:r>
            <a:r>
              <a:rPr lang="en-US" sz="1800" dirty="0" err="1"/>
              <a:t>Máster</a:t>
            </a:r>
            <a:r>
              <a:rPr lang="en-US" sz="1800" dirty="0"/>
              <a:t> de Cristina Cifuentes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Documento</a:t>
            </a:r>
            <a:r>
              <a:rPr lang="en-US" sz="1800" dirty="0"/>
              <a:t> del acta de </a:t>
            </a:r>
            <a:r>
              <a:rPr lang="en-US" sz="1800" dirty="0" err="1"/>
              <a:t>presentación</a:t>
            </a:r>
            <a:r>
              <a:rPr lang="en-US" sz="1800" dirty="0"/>
              <a:t> de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trabajo</a:t>
            </a:r>
            <a:r>
              <a:rPr lang="en-US" sz="1800" dirty="0"/>
              <a:t> fin de Master.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Prueba</a:t>
            </a:r>
            <a:r>
              <a:rPr lang="en-US" sz="1800" dirty="0"/>
              <a:t> que </a:t>
            </a:r>
            <a:r>
              <a:rPr lang="en-US" sz="1800" dirty="0" err="1"/>
              <a:t>demuestra</a:t>
            </a:r>
            <a:r>
              <a:rPr lang="en-US" sz="1800" dirty="0"/>
              <a:t> la </a:t>
            </a:r>
            <a:r>
              <a:rPr lang="en-US" sz="1800" dirty="0" err="1"/>
              <a:t>completación</a:t>
            </a:r>
            <a:r>
              <a:rPr lang="en-US" sz="1800" dirty="0"/>
              <a:t> de sus </a:t>
            </a:r>
            <a:r>
              <a:rPr lang="en-US" sz="1800" dirty="0" err="1"/>
              <a:t>Estudios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la Universidad Rey Juan Carlos.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El </a:t>
            </a:r>
            <a:r>
              <a:rPr lang="en-US" sz="1800" dirty="0" err="1"/>
              <a:t>documento</a:t>
            </a:r>
            <a:r>
              <a:rPr lang="en-US" sz="1800" dirty="0"/>
              <a:t> </a:t>
            </a:r>
            <a:r>
              <a:rPr lang="en-US" sz="1800" dirty="0" err="1"/>
              <a:t>contenía</a:t>
            </a:r>
            <a:r>
              <a:rPr lang="en-US" sz="1800" dirty="0"/>
              <a:t> 3 </a:t>
            </a:r>
            <a:r>
              <a:rPr lang="en-US" sz="1800" dirty="0" err="1"/>
              <a:t>firmas</a:t>
            </a:r>
            <a:r>
              <a:rPr lang="en-US" sz="1800" dirty="0"/>
              <a:t> de </a:t>
            </a:r>
            <a:r>
              <a:rPr lang="en-US" sz="1800" dirty="0" err="1"/>
              <a:t>tres</a:t>
            </a:r>
            <a:r>
              <a:rPr lang="en-US" sz="1800" dirty="0"/>
              <a:t> </a:t>
            </a:r>
            <a:r>
              <a:rPr lang="en-US" sz="1800" dirty="0" err="1"/>
              <a:t>miembros</a:t>
            </a:r>
            <a:r>
              <a:rPr lang="en-US" sz="1800" dirty="0"/>
              <a:t> del tribunal </a:t>
            </a:r>
            <a:r>
              <a:rPr lang="en-US" sz="1800" dirty="0" err="1"/>
              <a:t>calificador</a:t>
            </a:r>
            <a:endParaRPr lang="en-US" sz="18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800" dirty="0"/>
              <a:t>2 </a:t>
            </a:r>
            <a:r>
              <a:rPr lang="en-US" sz="1800" dirty="0" err="1"/>
              <a:t>Firmas</a:t>
            </a:r>
            <a:r>
              <a:rPr lang="en-US" sz="1800" dirty="0"/>
              <a:t> </a:t>
            </a:r>
            <a:r>
              <a:rPr lang="en-US" sz="1800" dirty="0" err="1"/>
              <a:t>eran</a:t>
            </a:r>
            <a:r>
              <a:rPr lang="en-US" sz="1800" dirty="0"/>
              <a:t> </a:t>
            </a:r>
            <a:r>
              <a:rPr lang="en-US" sz="1800" dirty="0" err="1"/>
              <a:t>falsificadas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AB61BE-2CD8-45D0-B108-BF020F9F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42" y="1056918"/>
            <a:ext cx="4101084" cy="57000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Caso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España</a:t>
            </a:r>
            <a:br>
              <a:rPr lang="en-US" dirty="0"/>
            </a:br>
            <a:r>
              <a:rPr lang="en-US" sz="2000" dirty="0" err="1"/>
              <a:t>Artículo</a:t>
            </a:r>
            <a:r>
              <a:rPr lang="en-US" sz="2000" dirty="0"/>
              <a:t> </a:t>
            </a:r>
            <a:r>
              <a:rPr lang="en-US" sz="2000" dirty="0" err="1"/>
              <a:t>publicado</a:t>
            </a:r>
            <a:r>
              <a:rPr lang="en-US" sz="2000" dirty="0"/>
              <a:t> EN el </a:t>
            </a:r>
            <a:r>
              <a:rPr lang="en-US" sz="2000" dirty="0" err="1"/>
              <a:t>diario</a:t>
            </a:r>
            <a:r>
              <a:rPr lang="en-US" sz="2000" dirty="0"/>
              <a:t> el </a:t>
            </a:r>
            <a:r>
              <a:rPr lang="en-US" sz="2000" dirty="0" err="1"/>
              <a:t>confidencial</a:t>
            </a:r>
            <a:r>
              <a:rPr lang="en-US" sz="2000" dirty="0"/>
              <a:t> el 7 de </a:t>
            </a:r>
            <a:r>
              <a:rPr lang="en-US" sz="2000" dirty="0" err="1"/>
              <a:t>abril</a:t>
            </a:r>
            <a:r>
              <a:rPr lang="en-US" sz="2000" dirty="0"/>
              <a:t> de 2018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22AF9-75B3-4B85-84B8-92B320091DA6}"/>
              </a:ext>
            </a:extLst>
          </p:cNvPr>
          <p:cNvSpPr txBox="1"/>
          <p:nvPr/>
        </p:nvSpPr>
        <p:spPr>
          <a:xfrm>
            <a:off x="6497821" y="5214719"/>
            <a:ext cx="491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Fuente: https://www.elconfidencial.com/espana/2018-04-07/actas-mentiras-y-firmas-falsas-las-72-horas-cruciales-del-caso-cifuentes_1546274/</a:t>
            </a:r>
          </a:p>
        </p:txBody>
      </p:sp>
    </p:spTree>
    <p:extLst>
      <p:ext uri="{BB962C8B-B14F-4D97-AF65-F5344CB8AC3E}">
        <p14:creationId xmlns:p14="http://schemas.microsoft.com/office/powerpoint/2010/main" val="37473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F724A5-E55B-4CA9-8C23-3CA0EA940B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Cualquiera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víctima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0FE48A0-97A9-4CCF-B0B1-EBFF57046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 y </a:t>
            </a:r>
            <a:r>
              <a:rPr lang="en-US" dirty="0" err="1"/>
              <a:t>yo</a:t>
            </a:r>
            <a:r>
              <a:rPr lang="en-US" dirty="0"/>
              <a:t> no </a:t>
            </a:r>
            <a:r>
              <a:rPr lang="en-US" dirty="0" err="1"/>
              <a:t>somos</a:t>
            </a:r>
            <a:r>
              <a:rPr lang="en-US" dirty="0"/>
              <a:t> la </a:t>
            </a:r>
            <a:r>
              <a:rPr lang="en-US" dirty="0" err="1"/>
              <a:t>excepción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0B8383-A864-4C8A-BA17-07C2B676BE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063" y="6413500"/>
            <a:ext cx="642937" cy="407988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9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B205EF-4045-42E3-8101-270CAA2CF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1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368" y="2948384"/>
            <a:ext cx="4499366" cy="17696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Solución</a:t>
            </a:r>
            <a:br>
              <a:rPr lang="en-US" dirty="0"/>
            </a:br>
            <a:r>
              <a:rPr lang="en-US" dirty="0"/>
              <a:t>actual</a:t>
            </a:r>
            <a:br>
              <a:rPr lang="en-US" dirty="0"/>
            </a:br>
            <a:r>
              <a:rPr lang="en-US" dirty="0"/>
              <a:t>sin</a:t>
            </a:r>
            <a:br>
              <a:rPr lang="en-US" dirty="0"/>
            </a:br>
            <a:r>
              <a:rPr lang="en-US" dirty="0" err="1"/>
              <a:t>tecnología</a:t>
            </a:r>
            <a:endParaRPr lang="en-US" dirty="0"/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63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966A-4EE9-42BB-8F80-5C5CC09A6C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29124C5-1FB0-43FE-AE60-6034B6D88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1484405"/>
            <a:ext cx="4101084" cy="4459195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Comparación</a:t>
            </a:r>
            <a:r>
              <a:rPr lang="en-US" sz="2400" dirty="0"/>
              <a:t> </a:t>
            </a:r>
            <a:r>
              <a:rPr lang="en-US" sz="2400" dirty="0" err="1"/>
              <a:t>directa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Espontaneidad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Medición</a:t>
            </a:r>
            <a:r>
              <a:rPr lang="en-US" sz="2000" dirty="0"/>
              <a:t> de </a:t>
            </a:r>
            <a:r>
              <a:rPr lang="en-US" sz="2000" dirty="0" err="1"/>
              <a:t>longitud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Uso</a:t>
            </a:r>
            <a:r>
              <a:rPr lang="en-US" sz="2000" dirty="0"/>
              <a:t> de </a:t>
            </a:r>
            <a:r>
              <a:rPr lang="en-US" sz="2000" dirty="0" err="1"/>
              <a:t>tinta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Presión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Búsqueda</a:t>
            </a:r>
            <a:r>
              <a:rPr lang="en-US" sz="2400" dirty="0"/>
              <a:t> de </a:t>
            </a:r>
            <a:r>
              <a:rPr lang="en-US" sz="2400" dirty="0" err="1"/>
              <a:t>segmentos</a:t>
            </a:r>
            <a:r>
              <a:rPr lang="en-US" sz="2400" dirty="0"/>
              <a:t> </a:t>
            </a:r>
            <a:r>
              <a:rPr lang="en-US" sz="2400" dirty="0" err="1"/>
              <a:t>sospechosos</a:t>
            </a:r>
            <a:r>
              <a:rPr lang="en-US" sz="2400" dirty="0"/>
              <a:t> del </a:t>
            </a:r>
            <a:r>
              <a:rPr lang="en-US" sz="2400" dirty="0" err="1"/>
              <a:t>trazado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Análisis</a:t>
            </a:r>
            <a:r>
              <a:rPr lang="en-US" sz="2400" dirty="0"/>
              <a:t> de puntos de </a:t>
            </a:r>
            <a:r>
              <a:rPr lang="en-US" sz="2400" dirty="0" err="1"/>
              <a:t>ataque</a:t>
            </a:r>
            <a:r>
              <a:rPr lang="en-US" sz="2400" dirty="0"/>
              <a:t> y escape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Contratación</a:t>
            </a:r>
            <a:r>
              <a:rPr lang="en-US" sz="2400" dirty="0"/>
              <a:t> de un </a:t>
            </a:r>
            <a:r>
              <a:rPr lang="en-US" sz="2400" dirty="0" err="1"/>
              <a:t>experto</a:t>
            </a:r>
            <a:endParaRPr lang="en-US" sz="2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AB61BE-2CD8-45D0-B108-BF020F9F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914400"/>
            <a:ext cx="4101084" cy="570005"/>
          </a:xfrm>
        </p:spPr>
        <p:txBody>
          <a:bodyPr anchor="b">
            <a:normAutofit fontScale="90000"/>
          </a:bodyPr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tradicionales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D660D-5E40-404F-B935-A5ECBE97C49D}"/>
              </a:ext>
            </a:extLst>
          </p:cNvPr>
          <p:cNvSpPr txBox="1"/>
          <p:nvPr/>
        </p:nvSpPr>
        <p:spPr>
          <a:xfrm>
            <a:off x="6564014" y="4861428"/>
            <a:ext cx="491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Fuente: https://perito-grafologo.blogspot.com/2012/03/tipos-de-falsificacion-de-firmas-y-como.html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96B774-8715-4A9D-9165-B526B3D468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38" y="2170617"/>
            <a:ext cx="4474249" cy="251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0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B205EF-4045-42E3-8101-270CAA2CF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1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368" y="2948384"/>
            <a:ext cx="4499366" cy="1769608"/>
          </a:xfrm>
        </p:spPr>
        <p:txBody>
          <a:bodyPr>
            <a:normAutofit/>
          </a:bodyPr>
          <a:lstStyle/>
          <a:p>
            <a:r>
              <a:rPr lang="en-US" dirty="0" err="1"/>
              <a:t>competidores</a:t>
            </a:r>
            <a:endParaRPr lang="en-US" dirty="0"/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31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C99C4DF-6DE1-4074-A0A1-2D464EE2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Competidores</a:t>
            </a:r>
            <a:r>
              <a:rPr lang="en-US" dirty="0"/>
              <a:t> </a:t>
            </a:r>
            <a:r>
              <a:rPr lang="en-US" dirty="0" err="1"/>
              <a:t>directos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6146F-5AE9-415D-AF90-2B8C5E9FE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9579BA8-B902-4771-8F4D-5B60F351C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Personas y 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expertas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firmas</a:t>
            </a:r>
            <a:r>
              <a:rPr lang="en-US" dirty="0"/>
              <a:t> </a:t>
            </a:r>
            <a:r>
              <a:rPr lang="en-US" dirty="0" err="1"/>
              <a:t>falsificadas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Anne Smith, </a:t>
            </a:r>
            <a:r>
              <a:rPr lang="en-US" dirty="0" err="1"/>
              <a:t>examinadora</a:t>
            </a:r>
            <a:r>
              <a:rPr lang="en-US" dirty="0"/>
              <a:t> </a:t>
            </a:r>
            <a:r>
              <a:rPr lang="en-US" dirty="0" err="1"/>
              <a:t>forense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</a:t>
            </a:r>
            <a:r>
              <a:rPr lang="en-US" dirty="0" err="1"/>
              <a:t>calificada</a:t>
            </a:r>
            <a:r>
              <a:rPr lang="en-US" dirty="0"/>
              <a:t> y </a:t>
            </a:r>
            <a:r>
              <a:rPr lang="en-US" dirty="0" err="1"/>
              <a:t>experta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escritura</a:t>
            </a:r>
            <a:r>
              <a:rPr lang="en-US" dirty="0"/>
              <a:t> a mano</a:t>
            </a:r>
          </a:p>
          <a:p>
            <a:pPr lvl="1"/>
            <a:r>
              <a:rPr lang="en-US" dirty="0"/>
              <a:t>The Forensic Experts Group,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dedicada</a:t>
            </a:r>
            <a:r>
              <a:rPr lang="en-US" dirty="0"/>
              <a:t> al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firmas</a:t>
            </a:r>
            <a:endParaRPr lang="en-US" dirty="0"/>
          </a:p>
          <a:p>
            <a:pPr lvl="1"/>
            <a:r>
              <a:rPr lang="en-US" dirty="0"/>
              <a:t>ForensisGroup, </a:t>
            </a:r>
            <a:r>
              <a:rPr lang="en-US" dirty="0" err="1"/>
              <a:t>empresa</a:t>
            </a:r>
            <a:r>
              <a:rPr lang="en-US" dirty="0"/>
              <a:t> que </a:t>
            </a:r>
            <a:r>
              <a:rPr lang="en-US" dirty="0" err="1"/>
              <a:t>manda</a:t>
            </a:r>
            <a:r>
              <a:rPr lang="en-US" dirty="0"/>
              <a:t> un </a:t>
            </a:r>
            <a:r>
              <a:rPr lang="en-US" dirty="0" err="1"/>
              <a:t>experto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firmas</a:t>
            </a:r>
            <a:endParaRPr lang="en-US" dirty="0"/>
          </a:p>
          <a:p>
            <a:pPr lvl="1"/>
            <a:r>
              <a:rPr lang="en-US" dirty="0" err="1"/>
              <a:t>Speckin</a:t>
            </a:r>
            <a:r>
              <a:rPr lang="en-US" dirty="0"/>
              <a:t> Forensics, </a:t>
            </a:r>
            <a:r>
              <a:rPr lang="en-US" dirty="0" err="1"/>
              <a:t>empresa</a:t>
            </a:r>
            <a:r>
              <a:rPr lang="en-US" dirty="0"/>
              <a:t> que </a:t>
            </a:r>
            <a:r>
              <a:rPr lang="en-US" dirty="0" err="1"/>
              <a:t>ofrece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de un </a:t>
            </a:r>
            <a:r>
              <a:rPr lang="en-US" dirty="0" err="1"/>
              <a:t>experto</a:t>
            </a:r>
            <a:r>
              <a:rPr lang="en-US" dirty="0"/>
              <a:t> que </a:t>
            </a:r>
            <a:r>
              <a:rPr lang="en-US" dirty="0" err="1"/>
              <a:t>trabaja</a:t>
            </a:r>
            <a:r>
              <a:rPr lang="en-US" dirty="0"/>
              <a:t> para </a:t>
            </a:r>
            <a:r>
              <a:rPr lang="en-US" dirty="0" err="1"/>
              <a:t>ellos</a:t>
            </a:r>
            <a:endParaRPr lang="en-US" dirty="0"/>
          </a:p>
          <a:p>
            <a:pPr lvl="1"/>
            <a:r>
              <a:rPr lang="en-US" dirty="0" err="1"/>
              <a:t>HGExperts</a:t>
            </a:r>
            <a:r>
              <a:rPr lang="en-US" dirty="0"/>
              <a:t>, </a:t>
            </a:r>
            <a:r>
              <a:rPr lang="en-US" dirty="0" err="1"/>
              <a:t>empresa</a:t>
            </a:r>
            <a:r>
              <a:rPr lang="en-US" dirty="0"/>
              <a:t> que </a:t>
            </a:r>
            <a:r>
              <a:rPr lang="en-US" dirty="0" err="1"/>
              <a:t>contacta</a:t>
            </a:r>
            <a:r>
              <a:rPr lang="en-US" dirty="0"/>
              <a:t> </a:t>
            </a:r>
            <a:r>
              <a:rPr lang="en-US" dirty="0" err="1"/>
              <a:t>algún</a:t>
            </a:r>
            <a:r>
              <a:rPr lang="en-US" dirty="0"/>
              <a:t> </a:t>
            </a:r>
            <a:r>
              <a:rPr lang="en-US" dirty="0" err="1"/>
              <a:t>experto</a:t>
            </a:r>
            <a:r>
              <a:rPr lang="en-US" dirty="0"/>
              <a:t> del </a:t>
            </a:r>
            <a:r>
              <a:rPr lang="en-US" dirty="0" err="1"/>
              <a:t>área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/>
              <a:t>¿Que tanto </a:t>
            </a:r>
            <a:r>
              <a:rPr lang="en-US" dirty="0" err="1"/>
              <a:t>confiamos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sus </a:t>
            </a:r>
            <a:r>
              <a:rPr lang="en-US" dirty="0" err="1"/>
              <a:t>servicios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5804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C99C4DF-6DE1-4074-A0A1-2D464EE2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Competidores</a:t>
            </a:r>
            <a:r>
              <a:rPr lang="en-US" dirty="0"/>
              <a:t> </a:t>
            </a:r>
            <a:r>
              <a:rPr lang="en-US" dirty="0" err="1"/>
              <a:t>Indirectos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6146F-5AE9-415D-AF90-2B8C5E9FE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9579BA8-B902-4771-8F4D-5B60F351C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6738"/>
            <a:ext cx="10939668" cy="478778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Sistemas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desarrollo</a:t>
            </a:r>
            <a:r>
              <a:rPr lang="en-US" dirty="0"/>
              <a:t>) </a:t>
            </a:r>
            <a:r>
              <a:rPr lang="en-US" dirty="0" err="1"/>
              <a:t>especializados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firmas</a:t>
            </a:r>
            <a:r>
              <a:rPr lang="en-US" dirty="0"/>
              <a:t> </a:t>
            </a:r>
            <a:r>
              <a:rPr lang="en-US" dirty="0" err="1"/>
              <a:t>falsificadas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ejemplares</a:t>
            </a:r>
            <a:r>
              <a:rPr lang="en-US" dirty="0"/>
              <a:t> se </a:t>
            </a:r>
            <a:r>
              <a:rPr lang="en-US" dirty="0" err="1"/>
              <a:t>encuentran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plataforma</a:t>
            </a:r>
            <a:r>
              <a:rPr lang="en-US" dirty="0"/>
              <a:t> de GitHub.com</a:t>
            </a:r>
          </a:p>
          <a:p>
            <a:pPr lvl="1"/>
            <a:r>
              <a:rPr lang="en-US" dirty="0"/>
              <a:t>SFD </a:t>
            </a:r>
            <a:r>
              <a:rPr lang="en-US" dirty="0" err="1"/>
              <a:t>hecho</a:t>
            </a:r>
            <a:r>
              <a:rPr lang="en-US" dirty="0"/>
              <a:t> por shakti365</a:t>
            </a:r>
          </a:p>
          <a:p>
            <a:pPr lvl="1"/>
            <a:r>
              <a:rPr lang="en-US" dirty="0"/>
              <a:t>SFD </a:t>
            </a:r>
            <a:r>
              <a:rPr lang="en-US" dirty="0" err="1"/>
              <a:t>hecho</a:t>
            </a:r>
            <a:r>
              <a:rPr lang="en-US" dirty="0"/>
              <a:t> por Guardians of Galaxy</a:t>
            </a:r>
          </a:p>
          <a:p>
            <a:pPr lvl="1"/>
            <a:r>
              <a:rPr lang="en-US" dirty="0"/>
              <a:t>SFD </a:t>
            </a:r>
            <a:r>
              <a:rPr lang="en-US" dirty="0" err="1"/>
              <a:t>hecho</a:t>
            </a:r>
            <a:r>
              <a:rPr lang="en-US" dirty="0"/>
              <a:t> Nishant815</a:t>
            </a:r>
          </a:p>
          <a:p>
            <a:pPr lvl="1"/>
            <a:r>
              <a:rPr lang="en-US" dirty="0"/>
              <a:t>SFD </a:t>
            </a:r>
            <a:r>
              <a:rPr lang="en-US" dirty="0" err="1"/>
              <a:t>hecho</a:t>
            </a:r>
            <a:r>
              <a:rPr lang="en-US" dirty="0"/>
              <a:t> por </a:t>
            </a:r>
            <a:r>
              <a:rPr lang="en-US" dirty="0" err="1"/>
              <a:t>zerocool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/>
              <a:t>Aún</a:t>
            </a:r>
            <a:r>
              <a:rPr lang="en-US" dirty="0"/>
              <a:t> no se </a:t>
            </a:r>
            <a:r>
              <a:rPr lang="en-US" dirty="0" err="1"/>
              <a:t>encuentran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</a:t>
            </a:r>
            <a:br>
              <a:rPr lang="en-US" dirty="0"/>
            </a:br>
            <a:r>
              <a:rPr lang="en-US" dirty="0"/>
              <a:t>No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aptos</a:t>
            </a:r>
            <a:r>
              <a:rPr lang="en-US" dirty="0"/>
              <a:t> para el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organizaciones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42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B205EF-4045-42E3-8101-270CAA2CF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948384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 err="1"/>
              <a:t>solución</a:t>
            </a:r>
            <a:endParaRPr lang="en-US" dirty="0"/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21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2C228-EE98-4883-8969-09DD3B84DB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009383-DA72-4E62-A7BC-2D14667D2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1567137"/>
            <a:ext cx="4101084" cy="484651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18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s-GT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escubrir, comparar, desarrollar y elegir buenos métodos para la detección de firmas falsificadas.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18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 de Inteligencia Artificial y </a:t>
            </a:r>
            <a:r>
              <a:rPr lang="es-GT" sz="1800" dirty="0" err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GT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ompararación</a:t>
            </a:r>
            <a:r>
              <a:rPr lang="es-GT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algunos modelos.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18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 trabajo previo.</a:t>
            </a:r>
            <a:endParaRPr lang="es-GT" sz="1800" dirty="0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18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GT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necesario escoger el modelo que muestra un buen desempeño.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18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GT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ondiciones muy cercanas de vida real</a:t>
            </a:r>
            <a:r>
              <a:rPr lang="es-GT" sz="18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información limitada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18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Características de interés: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16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Escalables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16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Buena precisión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16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Costo de entrenamiento bajo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GT" sz="1800" dirty="0"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71F365-AD37-4A4C-9150-6DA8F7BE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87829"/>
            <a:ext cx="4101084" cy="979308"/>
          </a:xfrm>
        </p:spPr>
        <p:txBody>
          <a:bodyPr/>
          <a:lstStyle/>
          <a:p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investigativo</a:t>
            </a:r>
            <a:endParaRPr lang="en-US" dirty="0"/>
          </a:p>
        </p:txBody>
      </p:sp>
      <p:pic>
        <p:nvPicPr>
          <p:cNvPr id="1026" name="Picture 2" descr="Productividad Analogica Digital Herramientas Uso Lapiz Papel Tecnologia -  Consultores de Productividad - Taller y Formación Gestión del Tiempo">
            <a:extLst>
              <a:ext uri="{FF2B5EF4-FFF2-40B4-BE49-F238E27FC236}">
                <a16:creationId xmlns:a16="http://schemas.microsoft.com/office/drawing/2014/main" id="{D72510E8-F103-4FA3-B368-802BC5E876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38" y="1451893"/>
            <a:ext cx="5326062" cy="354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98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C5AD0-51A3-4F0E-9D0D-5E2201683A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977293-1F09-42FB-A44F-80FADCE7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321275"/>
            <a:ext cx="5326022" cy="6500177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Quiénes</a:t>
            </a:r>
            <a:r>
              <a:rPr lang="en-US" dirty="0"/>
              <a:t> </a:t>
            </a:r>
            <a:r>
              <a:rPr lang="en-US" dirty="0" err="1"/>
              <a:t>somos</a:t>
            </a:r>
            <a:r>
              <a:rPr lang="en-US" dirty="0"/>
              <a:t>?</a:t>
            </a:r>
          </a:p>
          <a:p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Solución</a:t>
            </a:r>
            <a:r>
              <a:rPr lang="en-US" dirty="0"/>
              <a:t> actual sin </a:t>
            </a:r>
            <a:r>
              <a:rPr lang="en-US" dirty="0" err="1"/>
              <a:t>Tecnología</a:t>
            </a:r>
            <a:endParaRPr lang="en-US" dirty="0"/>
          </a:p>
          <a:p>
            <a:r>
              <a:rPr lang="en-US" dirty="0" err="1"/>
              <a:t>Competidores</a:t>
            </a:r>
            <a:endParaRPr lang="en-US" dirty="0"/>
          </a:p>
          <a:p>
            <a:r>
              <a:rPr lang="en-US" dirty="0" err="1"/>
              <a:t>Solución</a:t>
            </a:r>
            <a:endParaRPr lang="en-US" dirty="0"/>
          </a:p>
          <a:p>
            <a:r>
              <a:rPr lang="en-US" dirty="0" err="1"/>
              <a:t>Objetivos</a:t>
            </a:r>
            <a:endParaRPr lang="en-US" dirty="0"/>
          </a:p>
          <a:p>
            <a:r>
              <a:rPr lang="en-US" dirty="0" err="1"/>
              <a:t>Matriz</a:t>
            </a:r>
            <a:r>
              <a:rPr lang="en-US" dirty="0"/>
              <a:t> </a:t>
            </a:r>
            <a:r>
              <a:rPr lang="en-US" dirty="0" err="1"/>
              <a:t>Comparativa</a:t>
            </a:r>
            <a:endParaRPr lang="en-US" dirty="0"/>
          </a:p>
          <a:p>
            <a:r>
              <a:rPr lang="en-US" dirty="0" err="1"/>
              <a:t>Parte</a:t>
            </a:r>
            <a:r>
              <a:rPr lang="en-US" dirty="0"/>
              <a:t> Técnica</a:t>
            </a:r>
          </a:p>
          <a:p>
            <a:r>
              <a:rPr lang="en-US" dirty="0" err="1"/>
              <a:t>Diagramas</a:t>
            </a:r>
            <a:endParaRPr lang="en-US" dirty="0"/>
          </a:p>
          <a:p>
            <a:r>
              <a:rPr lang="en-US" dirty="0" err="1"/>
              <a:t>Demostración</a:t>
            </a:r>
            <a:endParaRPr lang="en-US" dirty="0"/>
          </a:p>
          <a:p>
            <a:r>
              <a:rPr lang="en-US" dirty="0" err="1"/>
              <a:t>Mejoras</a:t>
            </a:r>
            <a:r>
              <a:rPr lang="en-US" dirty="0"/>
              <a:t> a </a:t>
            </a:r>
            <a:r>
              <a:rPr lang="en-US" dirty="0" err="1"/>
              <a:t>Futuro</a:t>
            </a:r>
            <a:endParaRPr lang="en-US" dirty="0"/>
          </a:p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94B754-DAB9-4422-ABEC-63DF1EE8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34785"/>
            <a:ext cx="4101084" cy="979308"/>
          </a:xfrm>
        </p:spPr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5532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BEEA1-8534-4B9E-A3D0-C7F1FBA6B1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4981C-A2E2-45EC-8E35-23BE134E7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2742" y="1287011"/>
            <a:ext cx="4101084" cy="502234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 de un</a:t>
            </a:r>
            <a:r>
              <a:rPr lang="es-GT" sz="20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sistema de detección de firmas falsificadas.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20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basado en los resultados obtenidos del trabajo investigativo.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GT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s-GT" sz="20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osibilidad de usar el servicio principal de poder detectar firmas falsificadas.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s-GT" sz="2000" b="1" i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</a:t>
            </a:r>
            <a:r>
              <a:rPr lang="es-GT" sz="2000" b="1" i="1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Signature</a:t>
            </a:r>
            <a:r>
              <a:rPr lang="es-GT" sz="2000" b="1" i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GT" sz="2000" b="1" i="1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Forgery</a:t>
            </a:r>
            <a:r>
              <a:rPr lang="es-GT" sz="2000" b="1" i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GT" sz="2000" b="1" i="1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6F5619-CEFA-45AF-8157-C3BF0138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90137"/>
            <a:ext cx="4101084" cy="979308"/>
          </a:xfrm>
        </p:spPr>
        <p:txBody>
          <a:bodyPr/>
          <a:lstStyle/>
          <a:p>
            <a:r>
              <a:rPr lang="en-US" dirty="0" err="1"/>
              <a:t>aplicación</a:t>
            </a:r>
            <a:endParaRPr lang="en-US" dirty="0"/>
          </a:p>
        </p:txBody>
      </p:sp>
      <p:pic>
        <p:nvPicPr>
          <p:cNvPr id="2052" name="Picture 4" descr="Aprende a Crear una Aplicación Sencilla en Android)">
            <a:extLst>
              <a:ext uri="{FF2B5EF4-FFF2-40B4-BE49-F238E27FC236}">
                <a16:creationId xmlns:a16="http://schemas.microsoft.com/office/drawing/2014/main" id="{2653C9AD-57C9-4298-BE91-1192AE7B8E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2" y="1732149"/>
            <a:ext cx="4368254" cy="29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787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B205EF-4045-42E3-8101-270CAA2CF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948384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37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B1C52A-0F26-4FCD-A2EE-57AD1C5C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general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7E9AD-1F27-44E1-B9BE-0505158286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7EB529-E283-4BA3-BDCE-1602A43E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s-ES" sz="3200" dirty="0"/>
          </a:p>
          <a:p>
            <a:pPr marL="0" indent="0" algn="ctr">
              <a:buNone/>
            </a:pPr>
            <a:r>
              <a:rPr lang="es-ES" sz="3200" dirty="0"/>
              <a:t>Realizar un trabajo investigativo el cuál ayude a encontrar un modelo de inteligencia artificial que muestra el mejor desempeño entre todos los modelos propuestos, sometiéndolos a un ambiente real simulado y así construir un sistema de detección de firmas falsificadas en base a los resultados e incorporarla a un servicio que es posible de ofrecer a las organizaciones.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3026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B1C52A-0F26-4FCD-A2EE-57AD1C5C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7E9AD-1F27-44E1-B9BE-0505158286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7EB529-E283-4BA3-BDCE-1602A43E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• Realizar un trabajo investigativo sobre modelos propuestos para la detección de firmas.</a:t>
            </a:r>
          </a:p>
          <a:p>
            <a:pPr marL="0" indent="0">
              <a:buNone/>
            </a:pPr>
            <a:r>
              <a:rPr lang="es-ES" sz="2400" dirty="0"/>
              <a:t>• Realizar y publicar el </a:t>
            </a:r>
            <a:r>
              <a:rPr lang="es-ES" sz="2400" dirty="0" err="1"/>
              <a:t>paper</a:t>
            </a:r>
            <a:r>
              <a:rPr lang="es-ES" sz="2400" dirty="0"/>
              <a:t> asociado al trabajo investigativo que muestra los resultados obtenidos.</a:t>
            </a:r>
          </a:p>
          <a:p>
            <a:pPr marL="0" indent="0">
              <a:buNone/>
            </a:pPr>
            <a:r>
              <a:rPr lang="es-ES" sz="2400" dirty="0"/>
              <a:t>• Construir un sistema de detección de firmas usando como base los resultados obtenidos en la investigación.</a:t>
            </a:r>
          </a:p>
          <a:p>
            <a:pPr marL="0" indent="0">
              <a:buNone/>
            </a:pPr>
            <a:r>
              <a:rPr lang="es-ES" sz="2400" dirty="0"/>
              <a:t>• Construir una aplicación capaz de adaptarse a la mayoría de las organizaciones objetivo y que utilice el sistema de detección de firmas falsificadas.</a:t>
            </a:r>
          </a:p>
        </p:txBody>
      </p:sp>
    </p:spTree>
    <p:extLst>
      <p:ext uri="{BB962C8B-B14F-4D97-AF65-F5344CB8AC3E}">
        <p14:creationId xmlns:p14="http://schemas.microsoft.com/office/powerpoint/2010/main" val="4029553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4" descr="abstract building" title="abstract building">
            <a:extLst>
              <a:ext uri="{FF2B5EF4-FFF2-40B4-BE49-F238E27FC236}">
                <a16:creationId xmlns:a16="http://schemas.microsoft.com/office/drawing/2014/main" id="{9C21CE16-E9E3-42D1-825E-83486DA0A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740714" y="3428999"/>
            <a:ext cx="1940805" cy="1085381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8329" y="2674937"/>
            <a:ext cx="6609256" cy="1508126"/>
          </a:xfrm>
        </p:spPr>
        <p:txBody>
          <a:bodyPr anchor="ctr"/>
          <a:lstStyle/>
          <a:p>
            <a:r>
              <a:rPr lang="en-US" dirty="0" err="1"/>
              <a:t>Matriz</a:t>
            </a:r>
            <a:br>
              <a:rPr lang="en-US" dirty="0"/>
            </a:br>
            <a:r>
              <a:rPr lang="en-US" dirty="0" err="1"/>
              <a:t>Comparativa</a:t>
            </a:r>
            <a:endParaRPr lang="en-US" dirty="0"/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E01195D9-1845-4282-BE5B-F6B840BE4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55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6146F-5AE9-415D-AF90-2B8C5E9FE0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05BD06-A3F0-4E1C-935B-685006C67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Matriz</a:t>
            </a:r>
            <a:r>
              <a:rPr lang="en-US" dirty="0"/>
              <a:t> </a:t>
            </a:r>
            <a:r>
              <a:rPr lang="en-US" dirty="0" err="1"/>
              <a:t>comparativa</a:t>
            </a:r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3761BA-E047-4731-BB88-220C419F2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841180"/>
              </p:ext>
            </p:extLst>
          </p:nvPr>
        </p:nvGraphicFramePr>
        <p:xfrm>
          <a:off x="986851" y="1246284"/>
          <a:ext cx="10017539" cy="516680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38218">
                  <a:extLst>
                    <a:ext uri="{9D8B030D-6E8A-4147-A177-3AD203B41FA5}">
                      <a16:colId xmlns:a16="http://schemas.microsoft.com/office/drawing/2014/main" val="1312187603"/>
                    </a:ext>
                  </a:extLst>
                </a:gridCol>
                <a:gridCol w="1838218">
                  <a:extLst>
                    <a:ext uri="{9D8B030D-6E8A-4147-A177-3AD203B41FA5}">
                      <a16:colId xmlns:a16="http://schemas.microsoft.com/office/drawing/2014/main" val="3444951317"/>
                    </a:ext>
                  </a:extLst>
                </a:gridCol>
                <a:gridCol w="1190689">
                  <a:extLst>
                    <a:ext uri="{9D8B030D-6E8A-4147-A177-3AD203B41FA5}">
                      <a16:colId xmlns:a16="http://schemas.microsoft.com/office/drawing/2014/main" val="1459805561"/>
                    </a:ext>
                  </a:extLst>
                </a:gridCol>
                <a:gridCol w="1222637">
                  <a:extLst>
                    <a:ext uri="{9D8B030D-6E8A-4147-A177-3AD203B41FA5}">
                      <a16:colId xmlns:a16="http://schemas.microsoft.com/office/drawing/2014/main" val="1425106426"/>
                    </a:ext>
                  </a:extLst>
                </a:gridCol>
                <a:gridCol w="1340855">
                  <a:extLst>
                    <a:ext uri="{9D8B030D-6E8A-4147-A177-3AD203B41FA5}">
                      <a16:colId xmlns:a16="http://schemas.microsoft.com/office/drawing/2014/main" val="3933560051"/>
                    </a:ext>
                  </a:extLst>
                </a:gridCol>
                <a:gridCol w="1340855">
                  <a:extLst>
                    <a:ext uri="{9D8B030D-6E8A-4147-A177-3AD203B41FA5}">
                      <a16:colId xmlns:a16="http://schemas.microsoft.com/office/drawing/2014/main" val="2196084487"/>
                    </a:ext>
                  </a:extLst>
                </a:gridCol>
                <a:gridCol w="1246067">
                  <a:extLst>
                    <a:ext uri="{9D8B030D-6E8A-4147-A177-3AD203B41FA5}">
                      <a16:colId xmlns:a16="http://schemas.microsoft.com/office/drawing/2014/main" val="2261445053"/>
                    </a:ext>
                  </a:extLst>
                </a:gridCol>
              </a:tblGrid>
              <a:tr h="16388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b"/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Característica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 \ Proyecto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MSFD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SFD por Shakti365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>
                    <a:solidFill>
                      <a:srgbClr val="05EE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SFD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SFD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SFD por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Zerocool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4253020673"/>
                  </a:ext>
                </a:extLst>
              </a:tr>
              <a:tr h="418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(Mi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</a:rPr>
                        <a:t>solución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>
                    <a:solidFill>
                      <a:srgbClr val="05EE5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por Guardians of Galaxy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>
                    <a:solidFill>
                      <a:srgbClr val="05EE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por Nishant815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>
                    <a:solidFill>
                      <a:srgbClr val="05EE5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349923"/>
                  </a:ext>
                </a:extLst>
              </a:tr>
              <a:tr h="276233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  <a:effectLst/>
                        </a:rPr>
                        <a:t>Investigación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effectLst/>
                        </a:rPr>
                        <a:t>Inteligencia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 Artificial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Múltiples Modelos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1920377578"/>
                  </a:ext>
                </a:extLst>
              </a:tr>
              <a:tr h="4181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200" b="1" dirty="0">
                          <a:solidFill>
                            <a:schemeClr val="tx1"/>
                          </a:solidFill>
                          <a:effectLst/>
                        </a:rPr>
                        <a:t>Escalabilidad en el o los modelos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1302513396"/>
                  </a:ext>
                </a:extLst>
              </a:tr>
              <a:tr h="4181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200" b="1" dirty="0">
                          <a:solidFill>
                            <a:schemeClr val="tx1"/>
                          </a:solidFill>
                          <a:effectLst/>
                        </a:rPr>
                        <a:t>Complejidad en el o los modelos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Leve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Leve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Alto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Medio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Medio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998104610"/>
                  </a:ext>
                </a:extLst>
              </a:tr>
              <a:tr h="4181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200" b="1" dirty="0">
                          <a:solidFill>
                            <a:schemeClr val="tx1"/>
                          </a:solidFill>
                          <a:effectLst/>
                        </a:rPr>
                        <a:t>Experimentación con múltiples set de datos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1781149982"/>
                  </a:ext>
                </a:extLst>
              </a:tr>
              <a:tr h="702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200" b="1">
                          <a:solidFill>
                            <a:schemeClr val="tx1"/>
                          </a:solidFill>
                          <a:effectLst/>
                        </a:rPr>
                        <a:t>Experimentación en un ambiente similar a la vida real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3279889985"/>
                  </a:ext>
                </a:extLst>
              </a:tr>
              <a:tr h="156173"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  <a:effectLst/>
                        </a:rPr>
                        <a:t>Aplicación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Aplicación Web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77822469"/>
                  </a:ext>
                </a:extLst>
              </a:tr>
              <a:tr h="2762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Aplicación Móvil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3813056149"/>
                  </a:ext>
                </a:extLst>
              </a:tr>
              <a:tr h="1561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</a:rPr>
                        <a:t>Fácil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 de usar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1391556303"/>
                  </a:ext>
                </a:extLst>
              </a:tr>
              <a:tr h="2762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Sistema Online (</a:t>
                      </a: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</a:rPr>
                        <a:t>Público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3017220761"/>
                  </a:ext>
                </a:extLst>
              </a:tr>
              <a:tr h="4181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200" b="1" dirty="0">
                          <a:solidFill>
                            <a:schemeClr val="tx1"/>
                          </a:solidFill>
                          <a:effectLst/>
                        </a:rPr>
                        <a:t>Compatibilidad con múltiples modelos AI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970473530"/>
                  </a:ext>
                </a:extLst>
              </a:tr>
              <a:tr h="2762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</a:rPr>
                        <a:t>Muestra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 % de </a:t>
                      </a: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</a:rPr>
                        <a:t>confiabilidad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477380158"/>
                  </a:ext>
                </a:extLst>
              </a:tr>
              <a:tr h="2762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</a:rPr>
                        <a:t>Costo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 de </a:t>
                      </a: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</a:rPr>
                        <a:t>Mantenimiento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Medio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Medio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Medio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Medio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2276634861"/>
                  </a:ext>
                </a:extLst>
              </a:tr>
              <a:tr h="4181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200" b="1" dirty="0">
                          <a:solidFill>
                            <a:schemeClr val="tx1"/>
                          </a:solidFill>
                          <a:effectLst/>
                        </a:rPr>
                        <a:t>Orientado a uso de una organización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609" marR="52609" marT="0" marB="0" anchor="ctr"/>
                </a:tc>
                <a:extLst>
                  <a:ext uri="{0D108BD9-81ED-4DB2-BD59-A6C34878D82A}">
                    <a16:rowId xmlns:a16="http://schemas.microsoft.com/office/drawing/2014/main" val="3501650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530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4" descr="abstract building" title="abstract building">
            <a:extLst>
              <a:ext uri="{FF2B5EF4-FFF2-40B4-BE49-F238E27FC236}">
                <a16:creationId xmlns:a16="http://schemas.microsoft.com/office/drawing/2014/main" id="{9C21CE16-E9E3-42D1-825E-83486DA0A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6749" y="3124008"/>
            <a:ext cx="1940805" cy="1085381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8329" y="2674937"/>
            <a:ext cx="6609256" cy="1508126"/>
          </a:xfrm>
        </p:spPr>
        <p:txBody>
          <a:bodyPr anchor="ctr"/>
          <a:lstStyle/>
          <a:p>
            <a:r>
              <a:rPr lang="en-US" dirty="0" err="1"/>
              <a:t>Parte</a:t>
            </a:r>
            <a:br>
              <a:rPr lang="en-US" dirty="0"/>
            </a:br>
            <a:r>
              <a:rPr lang="en-US" dirty="0" err="1"/>
              <a:t>técnica</a:t>
            </a:r>
            <a:endParaRPr lang="en-US" dirty="0"/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E01195D9-1845-4282-BE5B-F6B840BE4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39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8F66-95B6-4FCA-9FB2-FD000F85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53" y="-100668"/>
            <a:ext cx="11002962" cy="1189038"/>
          </a:xfrm>
        </p:spPr>
        <p:txBody>
          <a:bodyPr/>
          <a:lstStyle/>
          <a:p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Investigativo</a:t>
            </a:r>
            <a:br>
              <a:rPr lang="en-US" dirty="0"/>
            </a:br>
            <a:r>
              <a:rPr lang="en-US" sz="2800" dirty="0" err="1"/>
              <a:t>Inteligencia</a:t>
            </a:r>
            <a:r>
              <a:rPr lang="en-US" sz="2800" dirty="0"/>
              <a:t> Artificial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67D0C-323F-44B9-B997-F55297F2BB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FF04C3-D8FB-46B7-86C2-7BE3C1D23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Comparación</a:t>
            </a:r>
            <a:r>
              <a:rPr lang="en-US" dirty="0"/>
              <a:t> entre 3 </a:t>
            </a:r>
            <a:r>
              <a:rPr lang="en-US" dirty="0" err="1"/>
              <a:t>modelos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Red </a:t>
            </a:r>
            <a:r>
              <a:rPr lang="en-US" dirty="0" err="1"/>
              <a:t>Siamesa</a:t>
            </a:r>
            <a:endParaRPr lang="en-US" dirty="0"/>
          </a:p>
          <a:p>
            <a:pPr lvl="1"/>
            <a:r>
              <a:rPr lang="en-US" dirty="0"/>
              <a:t>Red de </a:t>
            </a:r>
            <a:r>
              <a:rPr lang="en-US" dirty="0" err="1"/>
              <a:t>Clasificación</a:t>
            </a:r>
            <a:r>
              <a:rPr lang="en-US" dirty="0"/>
              <a:t> </a:t>
            </a:r>
            <a:r>
              <a:rPr lang="en-US" dirty="0" err="1"/>
              <a:t>Convolucional</a:t>
            </a:r>
            <a:endParaRPr lang="en-US" dirty="0"/>
          </a:p>
          <a:p>
            <a:pPr lvl="1"/>
            <a:r>
              <a:rPr lang="en-US" dirty="0"/>
              <a:t>Red </a:t>
            </a:r>
            <a:r>
              <a:rPr lang="en-US" dirty="0" err="1"/>
              <a:t>Firmante-Firma</a:t>
            </a:r>
            <a:endParaRPr lang="en-US" dirty="0"/>
          </a:p>
          <a:p>
            <a:r>
              <a:rPr lang="en-US" dirty="0" err="1"/>
              <a:t>Características</a:t>
            </a:r>
            <a:r>
              <a:rPr lang="en-US" dirty="0"/>
              <a:t> de </a:t>
            </a:r>
            <a:r>
              <a:rPr lang="en-US" dirty="0" err="1"/>
              <a:t>Interés</a:t>
            </a:r>
            <a:endParaRPr lang="en-US" dirty="0"/>
          </a:p>
          <a:p>
            <a:pPr lvl="1"/>
            <a:r>
              <a:rPr lang="en-US" dirty="0" err="1"/>
              <a:t>Escalabilidad</a:t>
            </a:r>
            <a:endParaRPr lang="en-US" dirty="0"/>
          </a:p>
          <a:p>
            <a:pPr lvl="1"/>
            <a:r>
              <a:rPr lang="en-US" dirty="0"/>
              <a:t>Alta precision</a:t>
            </a:r>
          </a:p>
          <a:p>
            <a:pPr lvl="1"/>
            <a:r>
              <a:rPr lang="en-US" dirty="0"/>
              <a:t>Bajo </a:t>
            </a:r>
            <a:r>
              <a:rPr lang="en-US" dirty="0" err="1"/>
              <a:t>costo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105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35FA63-6942-421F-BEB3-82493F9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04" y="718243"/>
            <a:ext cx="4226024" cy="573989"/>
          </a:xfrm>
        </p:spPr>
        <p:txBody>
          <a:bodyPr/>
          <a:lstStyle/>
          <a:p>
            <a:r>
              <a:rPr lang="en-US" dirty="0"/>
              <a:t>Red </a:t>
            </a:r>
            <a:r>
              <a:rPr lang="en-US" dirty="0" err="1"/>
              <a:t>siamesa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FA6189-2BC9-4BCC-944E-EFC022C7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84" y="1348607"/>
            <a:ext cx="4226024" cy="4506909"/>
          </a:xfrm>
        </p:spPr>
        <p:txBody>
          <a:bodyPr>
            <a:normAutofit/>
          </a:bodyPr>
          <a:lstStyle/>
          <a:p>
            <a:r>
              <a:rPr lang="en-US" sz="2000" dirty="0" err="1"/>
              <a:t>Analogía</a:t>
            </a:r>
            <a:endParaRPr lang="en-US" sz="2000" dirty="0"/>
          </a:p>
          <a:p>
            <a:pPr lvl="1"/>
            <a:r>
              <a:rPr lang="en-US" sz="2000" dirty="0"/>
              <a:t>2 </a:t>
            </a:r>
            <a:r>
              <a:rPr lang="en-US" sz="2000" dirty="0" err="1"/>
              <a:t>empleados</a:t>
            </a:r>
            <a:endParaRPr lang="en-US" sz="2000" dirty="0"/>
          </a:p>
          <a:p>
            <a:pPr lvl="1"/>
            <a:r>
              <a:rPr lang="en-US" sz="2000" dirty="0" err="1"/>
              <a:t>Hacen</a:t>
            </a:r>
            <a:r>
              <a:rPr lang="en-US" sz="2000" dirty="0"/>
              <a:t> </a:t>
            </a:r>
            <a:r>
              <a:rPr lang="en-US" sz="2000" dirty="0" err="1"/>
              <a:t>anotaciones</a:t>
            </a:r>
            <a:r>
              <a:rPr lang="en-US" sz="2000" dirty="0"/>
              <a:t> de lo que </a:t>
            </a:r>
            <a:r>
              <a:rPr lang="en-US" sz="2000" dirty="0" err="1"/>
              <a:t>ven</a:t>
            </a:r>
            <a:endParaRPr lang="en-US" sz="2000" dirty="0"/>
          </a:p>
          <a:p>
            <a:pPr lvl="1"/>
            <a:r>
              <a:rPr lang="en-US" sz="2000" dirty="0" err="1"/>
              <a:t>Comparan</a:t>
            </a:r>
            <a:endParaRPr lang="en-US" sz="2000" dirty="0"/>
          </a:p>
          <a:p>
            <a:pPr lvl="1"/>
            <a:r>
              <a:rPr lang="en-US" sz="2000" dirty="0"/>
              <a:t>Se </a:t>
            </a:r>
            <a:r>
              <a:rPr lang="en-US" sz="2000" dirty="0" err="1"/>
              <a:t>ponen</a:t>
            </a:r>
            <a:r>
              <a:rPr lang="en-US" sz="2000" dirty="0"/>
              <a:t> de </a:t>
            </a:r>
            <a:r>
              <a:rPr lang="en-US" sz="2000" dirty="0" err="1"/>
              <a:t>acuerdo</a:t>
            </a:r>
            <a:endParaRPr lang="en-US" sz="2000" dirty="0"/>
          </a:p>
          <a:p>
            <a:r>
              <a:rPr lang="en-US" sz="2000" dirty="0" err="1"/>
              <a:t>Siamesa</a:t>
            </a:r>
            <a:r>
              <a:rPr lang="en-US" sz="2000" dirty="0"/>
              <a:t> = </a:t>
            </a:r>
            <a:r>
              <a:rPr lang="en-US" sz="2000" dirty="0" err="1"/>
              <a:t>Gemelo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AFEF-7DA9-4FD1-AF95-E518102226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708F9758-C435-40DC-A2E3-293B31CE8FB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189" y="469900"/>
            <a:ext cx="4396922" cy="59182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60899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35FA63-6942-421F-BEB3-82493F9D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928115"/>
            <a:ext cx="4226024" cy="573989"/>
          </a:xfrm>
        </p:spPr>
        <p:txBody>
          <a:bodyPr/>
          <a:lstStyle/>
          <a:p>
            <a:r>
              <a:rPr lang="en-US" dirty="0"/>
              <a:t>Red de </a:t>
            </a:r>
            <a:r>
              <a:rPr lang="en-US" dirty="0" err="1"/>
              <a:t>Clasificación</a:t>
            </a:r>
            <a:br>
              <a:rPr lang="en-US" dirty="0"/>
            </a:br>
            <a:r>
              <a:rPr lang="en-US" dirty="0" err="1"/>
              <a:t>Convolucional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FA6189-2BC9-4BCC-944E-EFC022C7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84" y="1785561"/>
            <a:ext cx="4226024" cy="3857329"/>
          </a:xfrm>
        </p:spPr>
        <p:txBody>
          <a:bodyPr>
            <a:normAutofit/>
          </a:bodyPr>
          <a:lstStyle/>
          <a:p>
            <a:r>
              <a:rPr lang="en-US" sz="2000" dirty="0" err="1"/>
              <a:t>Analogía</a:t>
            </a:r>
            <a:endParaRPr lang="en-US" sz="2000" dirty="0"/>
          </a:p>
          <a:p>
            <a:pPr lvl="1"/>
            <a:r>
              <a:rPr lang="en-US" sz="2000" dirty="0"/>
              <a:t>1 </a:t>
            </a:r>
            <a:r>
              <a:rPr lang="en-US" sz="2000" dirty="0" err="1"/>
              <a:t>empleado</a:t>
            </a:r>
            <a:endParaRPr lang="en-US" sz="2000" dirty="0"/>
          </a:p>
          <a:p>
            <a:pPr lvl="1"/>
            <a:r>
              <a:rPr lang="en-US" sz="2000" dirty="0" err="1"/>
              <a:t>Inspección</a:t>
            </a:r>
            <a:r>
              <a:rPr lang="en-US" sz="2000" dirty="0"/>
              <a:t> de la </a:t>
            </a:r>
            <a:r>
              <a:rPr lang="en-US" sz="2000" dirty="0" err="1"/>
              <a:t>firma</a:t>
            </a:r>
            <a:endParaRPr lang="en-US" sz="2000" dirty="0"/>
          </a:p>
          <a:p>
            <a:pPr lvl="1"/>
            <a:r>
              <a:rPr lang="en-US" sz="2000" dirty="0"/>
              <a:t>¿</a:t>
            </a:r>
            <a:r>
              <a:rPr lang="en-US" sz="2000" dirty="0" err="1"/>
              <a:t>Quien</a:t>
            </a:r>
            <a:r>
              <a:rPr lang="en-US" sz="2000" dirty="0"/>
              <a:t> le </a:t>
            </a:r>
            <a:r>
              <a:rPr lang="en-US" sz="2000" dirty="0" err="1"/>
              <a:t>pertenece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¿Es </a:t>
            </a:r>
            <a:r>
              <a:rPr lang="en-US" sz="2000" dirty="0" err="1"/>
              <a:t>genuina</a:t>
            </a:r>
            <a:r>
              <a:rPr lang="en-US" sz="2000" dirty="0"/>
              <a:t> o </a:t>
            </a:r>
            <a:r>
              <a:rPr lang="en-US" sz="2000" dirty="0" err="1"/>
              <a:t>falsificada</a:t>
            </a:r>
            <a:r>
              <a:rPr lang="en-US" sz="20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AFEF-7DA9-4FD1-AF95-E518102226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Content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88AE13-C678-407A-932D-FB202BE19B9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14" y="469900"/>
            <a:ext cx="4993671" cy="59182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24112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uilding" title="Building">
            <a:extLst>
              <a:ext uri="{FF2B5EF4-FFF2-40B4-BE49-F238E27FC236}">
                <a16:creationId xmlns:a16="http://schemas.microsoft.com/office/drawing/2014/main" id="{E78EAF87-74CF-4D41-BA6F-23563CA271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square 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" y="1945420"/>
            <a:ext cx="4351911" cy="2384466"/>
          </a:xfrm>
        </p:spPr>
        <p:txBody>
          <a:bodyPr>
            <a:normAutofit/>
          </a:bodyPr>
          <a:lstStyle/>
          <a:p>
            <a:r>
              <a:rPr lang="en-US" sz="4400" dirty="0"/>
              <a:t>¿</a:t>
            </a:r>
            <a:r>
              <a:rPr lang="en-US" sz="4400" dirty="0" err="1"/>
              <a:t>Quiénes</a:t>
            </a:r>
            <a:r>
              <a:rPr lang="en-US" sz="4400" dirty="0"/>
              <a:t> </a:t>
            </a:r>
            <a:r>
              <a:rPr lang="en-US" sz="4400" dirty="0" err="1"/>
              <a:t>somos</a:t>
            </a:r>
            <a:r>
              <a:rPr lang="en-US" sz="4400" dirty="0"/>
              <a:t>?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2DFF522F-AF68-4632-B55E-C71590EC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F6586-42C9-4B51-A82B-5FC75BEA6D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E9E553-7B26-4C2D-9480-1C5B6293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516" y="582056"/>
            <a:ext cx="4291445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Red de </a:t>
            </a:r>
            <a:r>
              <a:rPr lang="en-US" dirty="0" err="1"/>
              <a:t>Clasificación</a:t>
            </a:r>
            <a:endParaRPr lang="en-US" dirty="0"/>
          </a:p>
          <a:p>
            <a:r>
              <a:rPr lang="en-US" dirty="0" err="1"/>
              <a:t>Convolucional</a:t>
            </a:r>
            <a:r>
              <a:rPr lang="en-US" dirty="0"/>
              <a:t> para </a:t>
            </a:r>
            <a:r>
              <a:rPr lang="en-US" dirty="0" err="1"/>
              <a:t>Firmantes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4D322BC-1588-4C62-B6F6-ED93A679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599" y="2826091"/>
            <a:ext cx="3834596" cy="1124404"/>
          </a:xfrm>
        </p:spPr>
        <p:txBody>
          <a:bodyPr/>
          <a:lstStyle/>
          <a:p>
            <a:r>
              <a:rPr lang="en-US" dirty="0"/>
              <a:t>Red</a:t>
            </a:r>
            <a:br>
              <a:rPr lang="en-US" dirty="0"/>
            </a:br>
            <a:r>
              <a:rPr lang="en-US" dirty="0" err="1"/>
              <a:t>convolucional</a:t>
            </a:r>
            <a:br>
              <a:rPr lang="en-US" dirty="0"/>
            </a:br>
            <a:r>
              <a:rPr lang="en-US" dirty="0" err="1"/>
              <a:t>firmante-Firma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BE916-BED5-4A98-9E31-B1C1AE70B3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E69B2D4-6D9E-46B3-9E63-D468D440F7D8}"/>
              </a:ext>
            </a:extLst>
          </p:cNvPr>
          <p:cNvSpPr txBox="1">
            <a:spLocks/>
          </p:cNvSpPr>
          <p:nvPr/>
        </p:nvSpPr>
        <p:spPr>
          <a:xfrm>
            <a:off x="7740041" y="582056"/>
            <a:ext cx="4291445" cy="8239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 de </a:t>
            </a:r>
            <a:r>
              <a:rPr lang="en-US" dirty="0" err="1"/>
              <a:t>Clasificación</a:t>
            </a:r>
            <a:endParaRPr lang="en-US" dirty="0"/>
          </a:p>
          <a:p>
            <a:r>
              <a:rPr lang="en-US" dirty="0" err="1"/>
              <a:t>Convolucional</a:t>
            </a:r>
            <a:r>
              <a:rPr lang="en-US" dirty="0"/>
              <a:t> para </a:t>
            </a:r>
            <a:r>
              <a:rPr lang="en-US" dirty="0" err="1"/>
              <a:t>Firmas</a:t>
            </a:r>
            <a:endParaRPr lang="en-US" dirty="0"/>
          </a:p>
        </p:txBody>
      </p:sp>
      <p:pic>
        <p:nvPicPr>
          <p:cNvPr id="21" name="Content Placeholder 2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4817A06-4C67-462C-9481-B57D320FE5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5" y="1601864"/>
            <a:ext cx="3464721" cy="41347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Content Placeholder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50387C-2454-41E9-9728-4D382A73F2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65" y="1545998"/>
            <a:ext cx="2135192" cy="41887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8F75A1D-9A96-43C8-ADE7-D6DCDE2E8A3F}"/>
              </a:ext>
            </a:extLst>
          </p:cNvPr>
          <p:cNvSpPr txBox="1">
            <a:spLocks/>
          </p:cNvSpPr>
          <p:nvPr/>
        </p:nvSpPr>
        <p:spPr>
          <a:xfrm>
            <a:off x="160516" y="5734755"/>
            <a:ext cx="4291445" cy="8239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RCCFTS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0FB1CC7A-EF66-4FF6-8657-46B971A2C8C4}"/>
              </a:ext>
            </a:extLst>
          </p:cNvPr>
          <p:cNvSpPr txBox="1">
            <a:spLocks/>
          </p:cNvSpPr>
          <p:nvPr/>
        </p:nvSpPr>
        <p:spPr>
          <a:xfrm>
            <a:off x="7740041" y="5734755"/>
            <a:ext cx="4291445" cy="8239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RCCFMS</a:t>
            </a:r>
          </a:p>
        </p:txBody>
      </p:sp>
    </p:spTree>
    <p:extLst>
      <p:ext uri="{BB962C8B-B14F-4D97-AF65-F5344CB8AC3E}">
        <p14:creationId xmlns:p14="http://schemas.microsoft.com/office/powerpoint/2010/main" val="179150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AFEF-7DA9-4FD1-AF95-E518102226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35FA63-6942-421F-BEB3-82493F9D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</a:t>
            </a:r>
            <a:r>
              <a:rPr lang="en-US" dirty="0" err="1"/>
              <a:t>convolucional</a:t>
            </a:r>
            <a:r>
              <a:rPr lang="en-US" dirty="0"/>
              <a:t> </a:t>
            </a:r>
            <a:r>
              <a:rPr lang="en-US" dirty="0" err="1"/>
              <a:t>Firmante-Firma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7AB2E0-89E5-4375-B8F5-F4CD81939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33" y="1416137"/>
            <a:ext cx="10146334" cy="17560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F1900AF-EDB7-4592-828D-80711D7F3AE3}"/>
              </a:ext>
            </a:extLst>
          </p:cNvPr>
          <p:cNvSpPr txBox="1">
            <a:spLocks/>
          </p:cNvSpPr>
          <p:nvPr/>
        </p:nvSpPr>
        <p:spPr>
          <a:xfrm>
            <a:off x="595883" y="3305262"/>
            <a:ext cx="10318193" cy="25502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Analogía</a:t>
            </a:r>
            <a:endParaRPr lang="en-US" sz="2000" dirty="0"/>
          </a:p>
          <a:p>
            <a:pPr lvl="1"/>
            <a:r>
              <a:rPr lang="en-US" sz="2000" dirty="0" err="1"/>
              <a:t>Muchos</a:t>
            </a:r>
            <a:r>
              <a:rPr lang="en-US" sz="2000" dirty="0"/>
              <a:t> </a:t>
            </a:r>
            <a:r>
              <a:rPr lang="en-US" sz="2000" dirty="0" err="1"/>
              <a:t>empleados</a:t>
            </a:r>
            <a:endParaRPr lang="en-US" sz="2000" dirty="0"/>
          </a:p>
          <a:p>
            <a:pPr lvl="1"/>
            <a:r>
              <a:rPr lang="en-US" sz="2000" dirty="0"/>
              <a:t>1 </a:t>
            </a:r>
            <a:r>
              <a:rPr lang="en-US" sz="2000" dirty="0" err="1"/>
              <a:t>Empleado</a:t>
            </a:r>
            <a:r>
              <a:rPr lang="en-US" sz="2000" dirty="0"/>
              <a:t> dice </a:t>
            </a:r>
            <a:r>
              <a:rPr lang="en-US" sz="2000" dirty="0" err="1"/>
              <a:t>quien</a:t>
            </a:r>
            <a:r>
              <a:rPr lang="en-US" sz="2000" dirty="0"/>
              <a:t> a </a:t>
            </a:r>
            <a:r>
              <a:rPr lang="en-US" sz="2000" dirty="0" err="1"/>
              <a:t>quien</a:t>
            </a:r>
            <a:r>
              <a:rPr lang="en-US" sz="2000" dirty="0"/>
              <a:t> le </a:t>
            </a:r>
            <a:r>
              <a:rPr lang="en-US" sz="2000" dirty="0" err="1"/>
              <a:t>pertenece</a:t>
            </a:r>
            <a:r>
              <a:rPr lang="en-US" sz="2000" dirty="0"/>
              <a:t> la </a:t>
            </a:r>
            <a:r>
              <a:rPr lang="en-US" sz="2000" dirty="0" err="1"/>
              <a:t>firma</a:t>
            </a:r>
            <a:r>
              <a:rPr lang="en-US" sz="2000" dirty="0"/>
              <a:t> (RCCFTS) → </a:t>
            </a:r>
            <a:r>
              <a:rPr lang="en-US" sz="2000" dirty="0" err="1"/>
              <a:t>Contacta</a:t>
            </a:r>
            <a:r>
              <a:rPr lang="en-US" sz="2000" dirty="0"/>
              <a:t> al </a:t>
            </a:r>
            <a:r>
              <a:rPr lang="en-US" sz="2000" dirty="0" err="1"/>
              <a:t>especialista</a:t>
            </a:r>
            <a:endParaRPr lang="en-US" sz="2000" dirty="0"/>
          </a:p>
          <a:p>
            <a:pPr lvl="1"/>
            <a:r>
              <a:rPr lang="en-US" sz="2000" dirty="0" err="1"/>
              <a:t>Muchos</a:t>
            </a:r>
            <a:r>
              <a:rPr lang="en-US" sz="2000" dirty="0"/>
              <a:t> </a:t>
            </a:r>
            <a:r>
              <a:rPr lang="en-US" sz="2000" dirty="0" err="1"/>
              <a:t>especialistas</a:t>
            </a:r>
            <a:r>
              <a:rPr lang="en-US" sz="2000" dirty="0"/>
              <a:t> (RCCFMS) → </a:t>
            </a:r>
            <a:r>
              <a:rPr lang="en-US" sz="2000" dirty="0" err="1"/>
              <a:t>Cada</a:t>
            </a:r>
            <a:r>
              <a:rPr lang="en-US" sz="2000" dirty="0"/>
              <a:t> uno </a:t>
            </a:r>
            <a:r>
              <a:rPr lang="en-US" sz="2000" dirty="0" err="1"/>
              <a:t>especializado</a:t>
            </a:r>
            <a:r>
              <a:rPr lang="en-US" sz="2000" dirty="0"/>
              <a:t> →  </a:t>
            </a:r>
            <a:r>
              <a:rPr lang="en-US" sz="2000" dirty="0" err="1"/>
              <a:t>Genuina</a:t>
            </a:r>
            <a:r>
              <a:rPr lang="en-US" sz="2000" dirty="0"/>
              <a:t> o </a:t>
            </a:r>
            <a:r>
              <a:rPr lang="en-US" sz="2000" dirty="0" err="1"/>
              <a:t>falsificada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 err="1"/>
              <a:t>Trabajo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equipo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4325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AFEF-7DA9-4FD1-AF95-E518102226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35FA63-6942-421F-BEB3-82493F9D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Experimentación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F1900AF-EDB7-4592-828D-80711D7F3AE3}"/>
              </a:ext>
            </a:extLst>
          </p:cNvPr>
          <p:cNvSpPr txBox="1">
            <a:spLocks/>
          </p:cNvSpPr>
          <p:nvPr/>
        </p:nvSpPr>
        <p:spPr>
          <a:xfrm>
            <a:off x="595883" y="1409350"/>
            <a:ext cx="10318193" cy="44461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55 </a:t>
            </a:r>
            <a:r>
              <a:rPr lang="en-US" sz="2000" dirty="0" err="1"/>
              <a:t>Firmantes</a:t>
            </a:r>
            <a:endParaRPr lang="en-US" sz="2000" dirty="0"/>
          </a:p>
          <a:p>
            <a:pPr lvl="1"/>
            <a:r>
              <a:rPr lang="en-US" sz="1600" dirty="0"/>
              <a:t>24 </a:t>
            </a:r>
            <a:r>
              <a:rPr lang="en-US" sz="1600" dirty="0" err="1"/>
              <a:t>Firmas</a:t>
            </a:r>
            <a:r>
              <a:rPr lang="en-US" sz="1600" dirty="0"/>
              <a:t> </a:t>
            </a:r>
            <a:r>
              <a:rPr lang="en-US" sz="1600" dirty="0" err="1"/>
              <a:t>genuinas</a:t>
            </a:r>
            <a:endParaRPr lang="en-US" sz="1600" dirty="0"/>
          </a:p>
          <a:p>
            <a:pPr lvl="1"/>
            <a:r>
              <a:rPr lang="en-US" sz="1600" dirty="0"/>
              <a:t>24 </a:t>
            </a:r>
            <a:r>
              <a:rPr lang="en-US" sz="1600" dirty="0" err="1"/>
              <a:t>Firmas</a:t>
            </a:r>
            <a:r>
              <a:rPr lang="en-US" sz="1600" dirty="0"/>
              <a:t> </a:t>
            </a:r>
            <a:r>
              <a:rPr lang="en-US" sz="1600" dirty="0" err="1"/>
              <a:t>falsificadas</a:t>
            </a:r>
            <a:endParaRPr lang="en-US" sz="1600" dirty="0"/>
          </a:p>
          <a:p>
            <a:r>
              <a:rPr lang="en-US" sz="2000" dirty="0"/>
              <a:t>Dos </a:t>
            </a:r>
            <a:r>
              <a:rPr lang="en-US" sz="2000" dirty="0" err="1"/>
              <a:t>experimentos</a:t>
            </a:r>
            <a:endParaRPr lang="en-US" sz="2000" dirty="0"/>
          </a:p>
          <a:p>
            <a:pPr lvl="1"/>
            <a:r>
              <a:rPr lang="en-US" sz="1600" dirty="0" err="1"/>
              <a:t>Experimento</a:t>
            </a:r>
            <a:r>
              <a:rPr lang="en-US" sz="1600" dirty="0"/>
              <a:t> A</a:t>
            </a:r>
          </a:p>
          <a:p>
            <a:pPr lvl="1"/>
            <a:r>
              <a:rPr lang="en-US" sz="1600" dirty="0" err="1"/>
              <a:t>Experimento</a:t>
            </a:r>
            <a:r>
              <a:rPr lang="en-US" sz="1600" dirty="0"/>
              <a:t> B</a:t>
            </a:r>
          </a:p>
          <a:p>
            <a:pPr lvl="1"/>
            <a:r>
              <a:rPr lang="en-US" sz="1600" dirty="0" err="1"/>
              <a:t>Distintas</a:t>
            </a:r>
            <a:r>
              <a:rPr lang="en-US" sz="1600" dirty="0"/>
              <a:t> </a:t>
            </a:r>
            <a:r>
              <a:rPr lang="en-US" sz="1600" dirty="0" err="1"/>
              <a:t>pruebas</a:t>
            </a:r>
            <a:r>
              <a:rPr lang="en-US" sz="1600" dirty="0"/>
              <a:t> con </a:t>
            </a:r>
            <a:r>
              <a:rPr lang="en-US" sz="1600" dirty="0" err="1"/>
              <a:t>distintos</a:t>
            </a:r>
            <a:r>
              <a:rPr lang="en-US" sz="1600" dirty="0"/>
              <a:t> </a:t>
            </a:r>
            <a:r>
              <a:rPr lang="en-US" sz="1600" dirty="0" err="1"/>
              <a:t>números</a:t>
            </a:r>
            <a:r>
              <a:rPr lang="en-US" sz="1600" dirty="0"/>
              <a:t> de </a:t>
            </a:r>
            <a:r>
              <a:rPr lang="en-US" sz="1600" dirty="0" err="1"/>
              <a:t>firmantes</a:t>
            </a:r>
            <a:endParaRPr lang="en-US" sz="1600" dirty="0"/>
          </a:p>
          <a:p>
            <a:endParaRPr lang="en-US" sz="2000" dirty="0"/>
          </a:p>
          <a:p>
            <a:pPr lvl="1"/>
            <a:endParaRPr lang="en-US" sz="1200" dirty="0"/>
          </a:p>
          <a:p>
            <a:pPr lvl="1"/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8301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9AFEF-7DA9-4FD1-AF95-E518102226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35FA63-6942-421F-BEB3-82493F9D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F1900AF-EDB7-4592-828D-80711D7F3AE3}"/>
              </a:ext>
            </a:extLst>
          </p:cNvPr>
          <p:cNvSpPr txBox="1">
            <a:spLocks/>
          </p:cNvSpPr>
          <p:nvPr/>
        </p:nvSpPr>
        <p:spPr>
          <a:xfrm>
            <a:off x="595883" y="1409350"/>
            <a:ext cx="10318193" cy="455503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Red </a:t>
            </a:r>
            <a:r>
              <a:rPr lang="en-US" sz="2400" dirty="0" err="1"/>
              <a:t>Siamesa</a:t>
            </a:r>
            <a:endParaRPr lang="en-US" sz="2400" dirty="0"/>
          </a:p>
          <a:p>
            <a:pPr lvl="1"/>
            <a:r>
              <a:rPr lang="en-US" sz="1800" dirty="0"/>
              <a:t>Más </a:t>
            </a:r>
            <a:r>
              <a:rPr lang="en-US" sz="1800" dirty="0" err="1"/>
              <a:t>firmantes</a:t>
            </a:r>
            <a:r>
              <a:rPr lang="en-US" sz="1800" dirty="0"/>
              <a:t>, </a:t>
            </a:r>
            <a:r>
              <a:rPr lang="en-US" sz="1800" dirty="0" err="1"/>
              <a:t>peor</a:t>
            </a:r>
            <a:r>
              <a:rPr lang="en-US" sz="1800" dirty="0"/>
              <a:t> </a:t>
            </a:r>
            <a:r>
              <a:rPr lang="en-US" sz="1800" dirty="0" err="1"/>
              <a:t>desempeño</a:t>
            </a:r>
            <a:endParaRPr lang="en-US" sz="1800" dirty="0"/>
          </a:p>
          <a:p>
            <a:pPr lvl="1"/>
            <a:r>
              <a:rPr lang="en-US" sz="1800" dirty="0" err="1"/>
              <a:t>Complejidad</a:t>
            </a:r>
            <a:r>
              <a:rPr lang="en-US" sz="1800" dirty="0"/>
              <a:t> </a:t>
            </a:r>
            <a:r>
              <a:rPr lang="en-US" sz="1800" dirty="0" err="1"/>
              <a:t>crece</a:t>
            </a:r>
            <a:r>
              <a:rPr lang="en-US" sz="1800" dirty="0"/>
              <a:t> lentamente</a:t>
            </a:r>
          </a:p>
          <a:p>
            <a:pPr lvl="1"/>
            <a:r>
              <a:rPr lang="en-US" sz="1800" dirty="0" err="1"/>
              <a:t>Costo</a:t>
            </a:r>
            <a:r>
              <a:rPr lang="en-US" sz="1800" dirty="0"/>
              <a:t> de </a:t>
            </a:r>
            <a:r>
              <a:rPr lang="en-US" sz="1800" dirty="0" err="1"/>
              <a:t>entrenamiento</a:t>
            </a:r>
            <a:r>
              <a:rPr lang="en-US" sz="1800" dirty="0"/>
              <a:t> es alto</a:t>
            </a:r>
          </a:p>
          <a:p>
            <a:r>
              <a:rPr lang="en-US" sz="2400" dirty="0"/>
              <a:t>Red de </a:t>
            </a:r>
            <a:r>
              <a:rPr lang="en-US" sz="2400" dirty="0" err="1"/>
              <a:t>Clasificación</a:t>
            </a:r>
            <a:r>
              <a:rPr lang="en-US" sz="2400" dirty="0"/>
              <a:t> </a:t>
            </a:r>
            <a:r>
              <a:rPr lang="en-US" sz="2400" dirty="0" err="1"/>
              <a:t>Convolucional</a:t>
            </a:r>
            <a:endParaRPr lang="en-US" sz="2400" dirty="0"/>
          </a:p>
          <a:p>
            <a:pPr lvl="1"/>
            <a:r>
              <a:rPr lang="en-US" sz="1800" dirty="0" err="1"/>
              <a:t>Pocos</a:t>
            </a:r>
            <a:r>
              <a:rPr lang="en-US" sz="1800" dirty="0"/>
              <a:t> </a:t>
            </a:r>
            <a:r>
              <a:rPr lang="en-US" sz="1800" dirty="0" err="1"/>
              <a:t>firmantes</a:t>
            </a:r>
            <a:r>
              <a:rPr lang="en-US" sz="1800" dirty="0"/>
              <a:t>, </a:t>
            </a:r>
            <a:r>
              <a:rPr lang="en-US" sz="1800" dirty="0" err="1"/>
              <a:t>buen</a:t>
            </a:r>
            <a:r>
              <a:rPr lang="en-US" sz="1800" dirty="0"/>
              <a:t> </a:t>
            </a:r>
            <a:r>
              <a:rPr lang="en-US" sz="1800" dirty="0" err="1"/>
              <a:t>desempeño</a:t>
            </a:r>
            <a:endParaRPr lang="en-US" sz="1800" dirty="0"/>
          </a:p>
          <a:p>
            <a:pPr lvl="1"/>
            <a:r>
              <a:rPr lang="en-US" sz="1800" dirty="0" err="1"/>
              <a:t>Complejidad</a:t>
            </a:r>
            <a:r>
              <a:rPr lang="en-US" sz="1800" dirty="0"/>
              <a:t> </a:t>
            </a:r>
            <a:r>
              <a:rPr lang="en-US" sz="1800" dirty="0" err="1"/>
              <a:t>crece</a:t>
            </a:r>
            <a:r>
              <a:rPr lang="en-US" sz="1800" dirty="0"/>
              <a:t> </a:t>
            </a:r>
            <a:r>
              <a:rPr lang="en-US" sz="1800" dirty="0" err="1"/>
              <a:t>rápidamente</a:t>
            </a:r>
            <a:endParaRPr lang="en-US" sz="1800" dirty="0"/>
          </a:p>
          <a:p>
            <a:pPr lvl="1"/>
            <a:r>
              <a:rPr lang="en-US" sz="1800" dirty="0" err="1"/>
              <a:t>Costo</a:t>
            </a:r>
            <a:r>
              <a:rPr lang="en-US" sz="1800" dirty="0"/>
              <a:t> de </a:t>
            </a:r>
            <a:r>
              <a:rPr lang="en-US" sz="1800" dirty="0" err="1"/>
              <a:t>entrenamiento</a:t>
            </a:r>
            <a:r>
              <a:rPr lang="en-US" sz="1800" dirty="0"/>
              <a:t> es alto</a:t>
            </a:r>
          </a:p>
          <a:p>
            <a:pPr lvl="1"/>
            <a:r>
              <a:rPr lang="en-US" sz="1800" dirty="0"/>
              <a:t>No es </a:t>
            </a:r>
            <a:r>
              <a:rPr lang="en-US" sz="1800" dirty="0" err="1"/>
              <a:t>escalable</a:t>
            </a:r>
            <a:endParaRPr lang="en-US" sz="1800" dirty="0"/>
          </a:p>
          <a:p>
            <a:r>
              <a:rPr lang="en-US" sz="2400" dirty="0"/>
              <a:t>Red </a:t>
            </a:r>
            <a:r>
              <a:rPr lang="en-US" sz="2400" dirty="0" err="1"/>
              <a:t>Convolucional</a:t>
            </a:r>
            <a:r>
              <a:rPr lang="en-US" sz="2400" dirty="0"/>
              <a:t> </a:t>
            </a:r>
            <a:r>
              <a:rPr lang="en-US" sz="2400" dirty="0" err="1"/>
              <a:t>Firmante-Firma</a:t>
            </a:r>
            <a:endParaRPr lang="en-US" sz="2400" dirty="0"/>
          </a:p>
          <a:p>
            <a:pPr lvl="1"/>
            <a:r>
              <a:rPr lang="en-US" sz="1800" dirty="0" err="1"/>
              <a:t>Muchos</a:t>
            </a:r>
            <a:r>
              <a:rPr lang="en-US" sz="1800" dirty="0"/>
              <a:t> </a:t>
            </a:r>
            <a:r>
              <a:rPr lang="en-US" sz="1800" dirty="0" err="1"/>
              <a:t>firmantes</a:t>
            </a:r>
            <a:r>
              <a:rPr lang="en-US" sz="1800" dirty="0"/>
              <a:t>, </a:t>
            </a:r>
            <a:r>
              <a:rPr lang="en-US" sz="1800" dirty="0" err="1"/>
              <a:t>buen</a:t>
            </a:r>
            <a:r>
              <a:rPr lang="en-US" sz="1800" dirty="0"/>
              <a:t> </a:t>
            </a:r>
            <a:r>
              <a:rPr lang="en-US" sz="1800" dirty="0" err="1"/>
              <a:t>desempeño</a:t>
            </a:r>
            <a:endParaRPr lang="en-US" sz="1800" dirty="0"/>
          </a:p>
          <a:p>
            <a:pPr lvl="1"/>
            <a:r>
              <a:rPr lang="en-US" sz="1800" dirty="0" err="1"/>
              <a:t>Complejidad</a:t>
            </a:r>
            <a:r>
              <a:rPr lang="en-US" sz="1800" dirty="0"/>
              <a:t> </a:t>
            </a:r>
            <a:r>
              <a:rPr lang="en-US" sz="1800" dirty="0" err="1"/>
              <a:t>crece</a:t>
            </a:r>
            <a:r>
              <a:rPr lang="en-US" sz="1800" dirty="0"/>
              <a:t> lentamente</a:t>
            </a:r>
          </a:p>
          <a:p>
            <a:pPr lvl="1"/>
            <a:r>
              <a:rPr lang="en-US" sz="1800" dirty="0" err="1"/>
              <a:t>Costo</a:t>
            </a:r>
            <a:r>
              <a:rPr lang="en-US" sz="1800" dirty="0"/>
              <a:t> de </a:t>
            </a:r>
            <a:r>
              <a:rPr lang="en-US" sz="1800" dirty="0" err="1"/>
              <a:t>entrenamiento</a:t>
            </a:r>
            <a:r>
              <a:rPr lang="en-US" sz="1800" dirty="0"/>
              <a:t> es poco</a:t>
            </a:r>
          </a:p>
          <a:p>
            <a:pPr lvl="1"/>
            <a:r>
              <a:rPr lang="en-US" sz="1800" dirty="0"/>
              <a:t>Es </a:t>
            </a:r>
            <a:r>
              <a:rPr lang="en-US" sz="1800" dirty="0" err="1"/>
              <a:t>escalable</a:t>
            </a:r>
            <a:endParaRPr lang="en-US" sz="1800" dirty="0"/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BB5E5-8BE8-44C3-B54A-2C2C395CF623}"/>
              </a:ext>
            </a:extLst>
          </p:cNvPr>
          <p:cNvSpPr txBox="1"/>
          <p:nvPr/>
        </p:nvSpPr>
        <p:spPr>
          <a:xfrm>
            <a:off x="6795083" y="3109213"/>
            <a:ext cx="440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https:/www.shorturl.at/dvxIJ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8A4F0-F189-4C16-8103-F705997E7645}"/>
              </a:ext>
            </a:extLst>
          </p:cNvPr>
          <p:cNvSpPr txBox="1"/>
          <p:nvPr/>
        </p:nvSpPr>
        <p:spPr>
          <a:xfrm>
            <a:off x="8194152" y="2801924"/>
            <a:ext cx="160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¿Más </a:t>
            </a:r>
            <a:r>
              <a:rPr lang="en-US" dirty="0" err="1"/>
              <a:t>Detalles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7617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0101B3-0E9B-4D83-8A1B-4E4C82B3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Aplicación</a:t>
            </a:r>
            <a:r>
              <a:rPr lang="en-US" dirty="0"/>
              <a:t> </a:t>
            </a:r>
            <a:r>
              <a:rPr lang="en-US" dirty="0" err="1"/>
              <a:t>móvil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4277C-3B19-45D8-A954-A9FC73043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E14E73-3C56-43FD-A71C-BF4E06EE1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Proporciona</a:t>
            </a:r>
            <a:r>
              <a:rPr lang="en-US" dirty="0"/>
              <a:t> el </a:t>
            </a:r>
            <a:r>
              <a:rPr lang="en-US" dirty="0" err="1"/>
              <a:t>servicio</a:t>
            </a:r>
            <a:r>
              <a:rPr lang="en-US" dirty="0"/>
              <a:t> de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genuinidad</a:t>
            </a:r>
            <a:r>
              <a:rPr lang="en-US" dirty="0"/>
              <a:t> de la </a:t>
            </a:r>
            <a:r>
              <a:rPr lang="en-US" dirty="0" err="1"/>
              <a:t>firma</a:t>
            </a:r>
            <a:r>
              <a:rPr lang="en-US" dirty="0"/>
              <a:t>.</a:t>
            </a:r>
          </a:p>
          <a:p>
            <a:r>
              <a:rPr lang="en-US" dirty="0"/>
              <a:t>Adaptable a las </a:t>
            </a:r>
            <a:r>
              <a:rPr lang="en-US" dirty="0" err="1"/>
              <a:t>necesidades</a:t>
            </a:r>
            <a:r>
              <a:rPr lang="en-US" dirty="0"/>
              <a:t> de la </a:t>
            </a:r>
            <a:r>
              <a:rPr lang="en-US" dirty="0" err="1"/>
              <a:t>organización</a:t>
            </a:r>
            <a:r>
              <a:rPr lang="en-US" dirty="0"/>
              <a:t>.</a:t>
            </a:r>
          </a:p>
          <a:p>
            <a:r>
              <a:rPr lang="en-US" dirty="0" err="1"/>
              <a:t>Construído</a:t>
            </a:r>
            <a:r>
              <a:rPr lang="en-US" dirty="0"/>
              <a:t> a base de los </a:t>
            </a:r>
            <a:r>
              <a:rPr lang="en-US" dirty="0" err="1"/>
              <a:t>resultados</a:t>
            </a:r>
            <a:r>
              <a:rPr lang="en-US" dirty="0"/>
              <a:t> del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investigativo</a:t>
            </a:r>
            <a:endParaRPr lang="en-US" dirty="0"/>
          </a:p>
          <a:p>
            <a:r>
              <a:rPr lang="es-ES" dirty="0"/>
              <a:t>Aplicación móvil:</a:t>
            </a:r>
          </a:p>
          <a:p>
            <a:pPr lvl="1"/>
            <a:r>
              <a:rPr lang="es-ES" dirty="0"/>
              <a:t>Funcionalidad</a:t>
            </a:r>
          </a:p>
          <a:p>
            <a:pPr lvl="1"/>
            <a:r>
              <a:rPr lang="es-ES" dirty="0"/>
              <a:t>Portabilidad</a:t>
            </a:r>
          </a:p>
          <a:p>
            <a:pPr lvl="1"/>
            <a:r>
              <a:rPr lang="es-ES" dirty="0"/>
              <a:t>Accesibilidad</a:t>
            </a:r>
          </a:p>
          <a:p>
            <a:pPr lvl="1"/>
            <a:r>
              <a:rPr lang="es-ES" dirty="0"/>
              <a:t>Disminución de Costos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i="1" dirty="0"/>
              <a:t>Mobile Signature Forgery Detection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8A8DF-CDD9-46D2-A271-7FE871AB3F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806" y="3858935"/>
            <a:ext cx="1486387" cy="1431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2408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EDC4-6E49-4CAF-A2DE-EF786DD6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Funcionalidades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E770F-B8A1-4DBD-BFBD-807EFF3E4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6BC8CF-A839-49D4-BE7F-DC77E96E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Servicios de gestión de clientes:</a:t>
            </a:r>
            <a:endParaRPr lang="en-US" dirty="0"/>
          </a:p>
          <a:p>
            <a:pPr lvl="1"/>
            <a:r>
              <a:rPr lang="en-US" dirty="0" err="1"/>
              <a:t>Registro</a:t>
            </a:r>
            <a:r>
              <a:rPr lang="en-US" dirty="0"/>
              <a:t>, </a:t>
            </a:r>
            <a:r>
              <a:rPr lang="en-US" dirty="0" err="1"/>
              <a:t>actualización</a:t>
            </a:r>
            <a:r>
              <a:rPr lang="en-US" dirty="0"/>
              <a:t> y </a:t>
            </a:r>
            <a:r>
              <a:rPr lang="en-US" dirty="0" err="1"/>
              <a:t>eliminación</a:t>
            </a:r>
            <a:r>
              <a:rPr lang="en-US" dirty="0"/>
              <a:t>.</a:t>
            </a:r>
          </a:p>
          <a:p>
            <a:r>
              <a:rPr lang="en-US" dirty="0" err="1"/>
              <a:t>Servicios</a:t>
            </a:r>
            <a:r>
              <a:rPr lang="en-US" dirty="0"/>
              <a:t> de gestion de </a:t>
            </a:r>
            <a:r>
              <a:rPr lang="en-US" dirty="0" err="1"/>
              <a:t>empleados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Registro</a:t>
            </a:r>
            <a:r>
              <a:rPr lang="en-US" dirty="0"/>
              <a:t>, </a:t>
            </a:r>
            <a:r>
              <a:rPr lang="en-US" dirty="0" err="1"/>
              <a:t>actualización</a:t>
            </a:r>
            <a:r>
              <a:rPr lang="en-US" dirty="0"/>
              <a:t> y </a:t>
            </a:r>
            <a:r>
              <a:rPr lang="en-US" dirty="0" err="1"/>
              <a:t>eliminación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empleados</a:t>
            </a:r>
            <a:r>
              <a:rPr lang="en-US" dirty="0"/>
              <a:t>: </a:t>
            </a:r>
            <a:r>
              <a:rPr lang="en-US" dirty="0" err="1"/>
              <a:t>Usuario</a:t>
            </a:r>
            <a:r>
              <a:rPr lang="en-US" dirty="0"/>
              <a:t> y Super </a:t>
            </a:r>
            <a:r>
              <a:rPr lang="en-US" dirty="0" err="1"/>
              <a:t>Usuario</a:t>
            </a:r>
            <a:r>
              <a:rPr lang="en-US" dirty="0"/>
              <a:t>.</a:t>
            </a:r>
          </a:p>
          <a:p>
            <a:r>
              <a:rPr lang="en-US" dirty="0" err="1"/>
              <a:t>Servicios</a:t>
            </a:r>
            <a:r>
              <a:rPr lang="en-US" dirty="0"/>
              <a:t> de gestion de </a:t>
            </a:r>
            <a:r>
              <a:rPr lang="en-US" dirty="0" err="1"/>
              <a:t>cuenta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Actualización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 y </a:t>
            </a:r>
            <a:r>
              <a:rPr lang="en-US" dirty="0" err="1"/>
              <a:t>foto</a:t>
            </a:r>
            <a:r>
              <a:rPr lang="en-US" dirty="0"/>
              <a:t> de </a:t>
            </a:r>
            <a:r>
              <a:rPr lang="en-US" dirty="0" err="1"/>
              <a:t>perfil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Verificación</a:t>
            </a:r>
            <a:r>
              <a:rPr lang="en-US" dirty="0"/>
              <a:t> de </a:t>
            </a:r>
            <a:r>
              <a:rPr lang="en-US" dirty="0" err="1"/>
              <a:t>correo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Cambiar</a:t>
            </a:r>
            <a:r>
              <a:rPr lang="en-US" dirty="0"/>
              <a:t> email y </a:t>
            </a:r>
            <a:r>
              <a:rPr lang="en-US" dirty="0" err="1"/>
              <a:t>contraseña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Recuperación</a:t>
            </a:r>
            <a:r>
              <a:rPr lang="en-US" dirty="0"/>
              <a:t> de </a:t>
            </a:r>
            <a:r>
              <a:rPr lang="en-US" dirty="0" err="1"/>
              <a:t>contraseña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1495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EDC4-6E49-4CAF-A2DE-EF786DD6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Funcionalidades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E770F-B8A1-4DBD-BFBD-807EFF3E4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6BC8CF-A839-49D4-BE7F-DC77E96E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Servicios de gestión de firmas de clientes:</a:t>
            </a:r>
            <a:endParaRPr lang="en-US" dirty="0"/>
          </a:p>
          <a:p>
            <a:pPr lvl="1"/>
            <a:r>
              <a:rPr lang="en-US" dirty="0" err="1"/>
              <a:t>Registro</a:t>
            </a:r>
            <a:r>
              <a:rPr lang="en-US" dirty="0"/>
              <a:t>, </a:t>
            </a:r>
            <a:r>
              <a:rPr lang="en-US" dirty="0" err="1"/>
              <a:t>actualización</a:t>
            </a:r>
            <a:r>
              <a:rPr lang="en-US" dirty="0"/>
              <a:t> y </a:t>
            </a:r>
            <a:r>
              <a:rPr lang="en-US" dirty="0" err="1"/>
              <a:t>eliminación</a:t>
            </a:r>
            <a:r>
              <a:rPr lang="en-US" dirty="0"/>
              <a:t>.</a:t>
            </a:r>
          </a:p>
          <a:p>
            <a:r>
              <a:rPr lang="en-US" dirty="0" err="1"/>
              <a:t>Servicios</a:t>
            </a:r>
            <a:r>
              <a:rPr lang="en-US" dirty="0"/>
              <a:t> de gestion de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Inteligencia</a:t>
            </a:r>
            <a:r>
              <a:rPr lang="en-US" dirty="0"/>
              <a:t> Artificial:</a:t>
            </a:r>
          </a:p>
          <a:p>
            <a:pPr lvl="1"/>
            <a:r>
              <a:rPr lang="en-US" dirty="0"/>
              <a:t>Consulta de </a:t>
            </a:r>
            <a:r>
              <a:rPr lang="en-US" dirty="0" err="1"/>
              <a:t>información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Entrenamiento</a:t>
            </a:r>
            <a:r>
              <a:rPr lang="en-US" dirty="0"/>
              <a:t>.</a:t>
            </a:r>
          </a:p>
          <a:p>
            <a:r>
              <a:rPr lang="en-US" dirty="0" err="1"/>
              <a:t>Servicios</a:t>
            </a:r>
            <a:r>
              <a:rPr lang="en-US" dirty="0"/>
              <a:t> de </a:t>
            </a:r>
            <a:r>
              <a:rPr lang="en-US" dirty="0" err="1"/>
              <a:t>bitácora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Consulta de las </a:t>
            </a:r>
            <a:r>
              <a:rPr lang="en-US" dirty="0" err="1"/>
              <a:t>acciones</a:t>
            </a:r>
            <a:r>
              <a:rPr lang="en-US" dirty="0"/>
              <a:t> </a:t>
            </a:r>
            <a:r>
              <a:rPr lang="en-US" dirty="0" err="1"/>
              <a:t>realizadas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el día.</a:t>
            </a:r>
          </a:p>
          <a:p>
            <a:pPr lvl="1"/>
            <a:r>
              <a:rPr lang="en-US" dirty="0" err="1"/>
              <a:t>Aprobar</a:t>
            </a:r>
            <a:r>
              <a:rPr lang="en-US" dirty="0"/>
              <a:t> o </a:t>
            </a:r>
            <a:r>
              <a:rPr lang="en-US" dirty="0" err="1"/>
              <a:t>denegar</a:t>
            </a:r>
            <a:r>
              <a:rPr lang="en-US" dirty="0"/>
              <a:t> solicitudes.</a:t>
            </a:r>
          </a:p>
        </p:txBody>
      </p:sp>
    </p:spTree>
    <p:extLst>
      <p:ext uri="{BB962C8B-B14F-4D97-AF65-F5344CB8AC3E}">
        <p14:creationId xmlns:p14="http://schemas.microsoft.com/office/powerpoint/2010/main" val="10632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8C01-23C7-4F82-AF78-3512164F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Funcionalidades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90C8-7686-4AFB-9952-388EDF556B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477D53-83D2-4274-8BA5-413AAD2C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Servicio</a:t>
            </a:r>
            <a:r>
              <a:rPr lang="en-US" dirty="0"/>
              <a:t> de </a:t>
            </a:r>
            <a:r>
              <a:rPr lang="en-US" dirty="0" err="1"/>
              <a:t>verificación</a:t>
            </a:r>
            <a:r>
              <a:rPr lang="en-US" dirty="0"/>
              <a:t> de </a:t>
            </a:r>
            <a:r>
              <a:rPr lang="en-US" dirty="0" err="1"/>
              <a:t>firma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Selección</a:t>
            </a:r>
            <a:r>
              <a:rPr lang="en-US" dirty="0"/>
              <a:t> de multiples </a:t>
            </a:r>
            <a:r>
              <a:rPr lang="en-US" dirty="0" err="1"/>
              <a:t>modelos</a:t>
            </a:r>
            <a:r>
              <a:rPr lang="en-US" dirty="0"/>
              <a:t>.</a:t>
            </a:r>
          </a:p>
          <a:p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Activación</a:t>
            </a:r>
            <a:r>
              <a:rPr lang="en-US" dirty="0"/>
              <a:t> o </a:t>
            </a:r>
            <a:r>
              <a:rPr lang="en-US" dirty="0" err="1"/>
              <a:t>desactivación</a:t>
            </a:r>
            <a:r>
              <a:rPr lang="en-US" dirty="0"/>
              <a:t> de </a:t>
            </a:r>
            <a:r>
              <a:rPr lang="en-US" dirty="0" err="1"/>
              <a:t>servicios</a:t>
            </a:r>
            <a:r>
              <a:rPr lang="en-US" dirty="0"/>
              <a:t> de la </a:t>
            </a:r>
            <a:r>
              <a:rPr lang="en-US" dirty="0" err="1"/>
              <a:t>aplicación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44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B205EF-4045-42E3-8101-270CAA2CF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2315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/>
          </a:bodyPr>
          <a:lstStyle/>
          <a:p>
            <a:r>
              <a:rPr lang="en-US" dirty="0" err="1"/>
              <a:t>Diagramas</a:t>
            </a:r>
            <a:endParaRPr lang="en-US" dirty="0"/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29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53" y="-105460"/>
            <a:ext cx="11002962" cy="1189038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Caso de </a:t>
            </a:r>
            <a:r>
              <a:rPr lang="en-US" dirty="0" err="1"/>
              <a:t>uso</a:t>
            </a:r>
            <a:br>
              <a:rPr lang="en-US" dirty="0"/>
            </a:br>
            <a:r>
              <a:rPr lang="en-US" sz="3200" dirty="0" err="1"/>
              <a:t>Empleado</a:t>
            </a:r>
            <a:r>
              <a:rPr lang="en-US" sz="3200" dirty="0"/>
              <a:t> </a:t>
            </a:r>
            <a:r>
              <a:rPr lang="en-US" sz="3200" dirty="0" err="1"/>
              <a:t>usuario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216FCA3-BFD7-41AD-A94D-FBB6AF89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5" name="Content Placeholder 21">
            <a:extLst>
              <a:ext uri="{FF2B5EF4-FFF2-40B4-BE49-F238E27FC236}">
                <a16:creationId xmlns:a16="http://schemas.microsoft.com/office/drawing/2014/main" id="{610370B1-15F1-4F9E-AAF9-0582FA66FA5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1066800"/>
            <a:ext cx="7914640" cy="495636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47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7460A1B-E630-49E2-8B88-574968A92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Misión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7547C-4F35-481C-A2B2-F1B323218B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76900A9-1C1C-4BE8-AFCC-1290E86F2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/>
              <a:t>Visión</a:t>
            </a:r>
            <a:endParaRPr lang="en-US" sz="3200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07D07A2C-057A-459E-BB22-212A9D580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17876" y="1885044"/>
            <a:ext cx="3735756" cy="11244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Ser la </a:t>
            </a:r>
            <a:r>
              <a:rPr lang="en-US" sz="2400" dirty="0" err="1"/>
              <a:t>compañía</a:t>
            </a:r>
            <a:r>
              <a:rPr lang="en-US" sz="2400" dirty="0"/>
              <a:t> </a:t>
            </a:r>
            <a:r>
              <a:rPr lang="en-US" sz="2400" dirty="0" err="1"/>
              <a:t>líder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innovación</a:t>
            </a:r>
            <a:r>
              <a:rPr lang="en-US" sz="2400" dirty="0"/>
              <a:t> e </a:t>
            </a:r>
            <a:r>
              <a:rPr lang="en-US" sz="2400" dirty="0" err="1"/>
              <a:t>investigación</a:t>
            </a:r>
            <a:r>
              <a:rPr lang="en-US" sz="2400" dirty="0"/>
              <a:t>.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0D12C6D-A03C-4199-8994-513797F2D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1885044"/>
            <a:ext cx="3464717" cy="36845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/>
              <a:t>Construir</a:t>
            </a:r>
            <a:r>
              <a:rPr lang="en-US" sz="2400" dirty="0"/>
              <a:t> </a:t>
            </a:r>
            <a:r>
              <a:rPr lang="en-US" sz="2400" dirty="0" err="1"/>
              <a:t>sistemas</a:t>
            </a:r>
            <a:r>
              <a:rPr lang="en-US" sz="2400" dirty="0"/>
              <a:t> </a:t>
            </a:r>
            <a:r>
              <a:rPr lang="en-US" sz="2400" dirty="0" err="1"/>
              <a:t>innovadores</a:t>
            </a:r>
            <a:r>
              <a:rPr lang="en-US" sz="2400" dirty="0"/>
              <a:t> </a:t>
            </a:r>
            <a:r>
              <a:rPr lang="en-US" sz="2400" dirty="0" err="1"/>
              <a:t>destinados</a:t>
            </a:r>
            <a:r>
              <a:rPr lang="en-US" sz="2400" dirty="0"/>
              <a:t> para el </a:t>
            </a:r>
            <a:r>
              <a:rPr lang="en-US" sz="2400" dirty="0" err="1"/>
              <a:t>uso</a:t>
            </a:r>
            <a:r>
              <a:rPr lang="en-US" sz="2400" dirty="0"/>
              <a:t> de </a:t>
            </a:r>
            <a:r>
              <a:rPr lang="en-US" sz="2400" dirty="0" err="1"/>
              <a:t>nuestros</a:t>
            </a:r>
            <a:r>
              <a:rPr lang="en-US" sz="2400" dirty="0"/>
              <a:t> </a:t>
            </a:r>
            <a:r>
              <a:rPr lang="en-US" sz="2400" dirty="0" err="1"/>
              <a:t>clientes</a:t>
            </a:r>
            <a:r>
              <a:rPr lang="en-US" sz="2400" dirty="0"/>
              <a:t> y </a:t>
            </a:r>
            <a:r>
              <a:rPr lang="en-US" sz="2400" dirty="0" err="1"/>
              <a:t>contribuir</a:t>
            </a:r>
            <a:r>
              <a:rPr lang="en-US" sz="2400" dirty="0"/>
              <a:t> a la </a:t>
            </a:r>
            <a:r>
              <a:rPr lang="en-US" sz="2400" dirty="0" err="1"/>
              <a:t>investigación</a:t>
            </a:r>
            <a:r>
              <a:rPr lang="en-US" sz="2400" dirty="0"/>
              <a:t> de </a:t>
            </a:r>
            <a:r>
              <a:rPr lang="en-US" sz="2400" dirty="0" err="1"/>
              <a:t>nuevas</a:t>
            </a:r>
            <a:r>
              <a:rPr lang="en-US" sz="2400" dirty="0"/>
              <a:t> y </a:t>
            </a:r>
            <a:r>
              <a:rPr lang="en-US" sz="2400" dirty="0" err="1"/>
              <a:t>eficientes</a:t>
            </a:r>
            <a:r>
              <a:rPr lang="en-US" sz="2400" dirty="0"/>
              <a:t> </a:t>
            </a:r>
            <a:r>
              <a:rPr lang="en-US" sz="2400" dirty="0" err="1"/>
              <a:t>tecnologías</a:t>
            </a:r>
            <a:r>
              <a:rPr lang="en-US" sz="2400" dirty="0"/>
              <a:t>.</a:t>
            </a:r>
          </a:p>
        </p:txBody>
      </p:sp>
      <p:sp>
        <p:nvSpPr>
          <p:cNvPr id="4" name="AutoShape 2" descr="Las 7 características de un buen líder - Vota Tu Profesor | Vota Tu Profesor">
            <a:extLst>
              <a:ext uri="{FF2B5EF4-FFF2-40B4-BE49-F238E27FC236}">
                <a16:creationId xmlns:a16="http://schemas.microsoft.com/office/drawing/2014/main" id="{81517E5A-9AFC-49C1-88A1-09E966621C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F4977-AEA8-46DD-AC33-A9FC646C2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282" y="4434822"/>
            <a:ext cx="3568944" cy="1805126"/>
          </a:xfrm>
          <a:prstGeom prst="rect">
            <a:avLst/>
          </a:prstGeom>
        </p:spPr>
      </p:pic>
      <p:pic>
        <p:nvPicPr>
          <p:cNvPr id="2052" name="Picture 4" descr="Diez tipos de innovación a tener en cuenta">
            <a:extLst>
              <a:ext uri="{FF2B5EF4-FFF2-40B4-BE49-F238E27FC236}">
                <a16:creationId xmlns:a16="http://schemas.microsoft.com/office/drawing/2014/main" id="{7BD06A26-A26F-4341-9F9C-38CE8C22E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43" y="4434822"/>
            <a:ext cx="3779556" cy="188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B6ACCD-C814-4C0A-83E3-C1C12176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206" y="2006972"/>
            <a:ext cx="3341587" cy="20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9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-91440"/>
            <a:ext cx="11002962" cy="1189038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Caso de </a:t>
            </a:r>
            <a:r>
              <a:rPr lang="en-US" dirty="0" err="1"/>
              <a:t>uso</a:t>
            </a:r>
            <a:br>
              <a:rPr lang="en-US" dirty="0"/>
            </a:br>
            <a:r>
              <a:rPr lang="en-US" sz="3200" dirty="0" err="1"/>
              <a:t>Empleado</a:t>
            </a:r>
            <a:r>
              <a:rPr lang="en-US" sz="3200" dirty="0"/>
              <a:t> </a:t>
            </a:r>
            <a:r>
              <a:rPr lang="en-US" sz="3200" dirty="0" err="1"/>
              <a:t>Superusuario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1FABF7-8123-461C-BF82-B060941C83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16" y="1189037"/>
            <a:ext cx="7016044" cy="4834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768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-91440"/>
            <a:ext cx="11002962" cy="1189038"/>
          </a:xfrm>
        </p:spPr>
        <p:txBody>
          <a:bodyPr/>
          <a:lstStyle/>
          <a:p>
            <a:r>
              <a:rPr lang="en-US"/>
              <a:t>Diagrama de Secuencia</a:t>
            </a:r>
            <a:br>
              <a:rPr lang="en-US"/>
            </a:br>
            <a:r>
              <a:rPr lang="en-US" sz="3200"/>
              <a:t>login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AC5D2-1B20-497F-B8CE-4778BE5C8C0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0"/>
          <a:stretch/>
        </p:blipFill>
        <p:spPr bwMode="auto">
          <a:xfrm>
            <a:off x="4449417" y="1189037"/>
            <a:ext cx="3293166" cy="4834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1233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-91440"/>
            <a:ext cx="11002962" cy="1189038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Secuencia</a:t>
            </a:r>
            <a:br>
              <a:rPr lang="en-US" dirty="0"/>
            </a:br>
            <a:r>
              <a:rPr lang="en-US" sz="3200" dirty="0" err="1"/>
              <a:t>Registro</a:t>
            </a:r>
            <a:r>
              <a:rPr lang="en-US" sz="3200" dirty="0"/>
              <a:t> nuevo </a:t>
            </a:r>
            <a:r>
              <a:rPr lang="en-US" sz="3200" dirty="0" err="1"/>
              <a:t>empleado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F9A29-9786-4948-916B-82710CF5DD8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/>
          <a:stretch/>
        </p:blipFill>
        <p:spPr bwMode="auto">
          <a:xfrm>
            <a:off x="3495040" y="1097598"/>
            <a:ext cx="5201920" cy="5449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275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-91440"/>
            <a:ext cx="11002962" cy="1189038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Secuencia</a:t>
            </a:r>
            <a:br>
              <a:rPr lang="en-US" dirty="0"/>
            </a:br>
            <a:r>
              <a:rPr lang="en-US" sz="3200" dirty="0" err="1"/>
              <a:t>Registro</a:t>
            </a:r>
            <a:r>
              <a:rPr lang="en-US" sz="3200" dirty="0"/>
              <a:t> nuevo </a:t>
            </a:r>
            <a:r>
              <a:rPr lang="en-US" sz="3200" dirty="0" err="1"/>
              <a:t>cliente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CB378-635C-49FB-9012-EF371968E58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"/>
          <a:stretch/>
        </p:blipFill>
        <p:spPr bwMode="auto">
          <a:xfrm>
            <a:off x="4094424" y="1097598"/>
            <a:ext cx="3970020" cy="5603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307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-91440"/>
            <a:ext cx="11002962" cy="1189038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Secuencia</a:t>
            </a:r>
            <a:br>
              <a:rPr lang="en-US" dirty="0"/>
            </a:br>
            <a:r>
              <a:rPr lang="en-US" sz="3200" dirty="0" err="1"/>
              <a:t>Actualizar</a:t>
            </a:r>
            <a:r>
              <a:rPr lang="en-US" sz="3200" dirty="0"/>
              <a:t> </a:t>
            </a:r>
            <a:r>
              <a:rPr lang="en-US" sz="3200" dirty="0" err="1"/>
              <a:t>foto</a:t>
            </a:r>
            <a:r>
              <a:rPr lang="en-US" sz="3200" dirty="0"/>
              <a:t> de </a:t>
            </a:r>
            <a:r>
              <a:rPr lang="en-US" sz="3200" dirty="0" err="1"/>
              <a:t>perfil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E77AC-9899-4349-AB51-52A57AB91C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" b="-4690"/>
          <a:stretch/>
        </p:blipFill>
        <p:spPr bwMode="auto">
          <a:xfrm>
            <a:off x="4305300" y="1189038"/>
            <a:ext cx="3812540" cy="5029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8929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4F7E829-C8E4-4ACD-98F8-E36073B9B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168" y="329612"/>
            <a:ext cx="3464717" cy="82391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err="1"/>
              <a:t>Registro</a:t>
            </a:r>
            <a:r>
              <a:rPr lang="en-US" sz="3200" dirty="0"/>
              <a:t> </a:t>
            </a:r>
            <a:r>
              <a:rPr lang="en-US" sz="3200" dirty="0" err="1"/>
              <a:t>nuevas</a:t>
            </a:r>
            <a:r>
              <a:rPr lang="en-US" sz="3200" dirty="0"/>
              <a:t> </a:t>
            </a:r>
            <a:r>
              <a:rPr lang="en-US" sz="3200" dirty="0" err="1"/>
              <a:t>Firmas</a:t>
            </a:r>
            <a:endParaRPr lang="en-US" sz="32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960" y="2866798"/>
            <a:ext cx="3834596" cy="1124404"/>
          </a:xfrm>
        </p:spPr>
        <p:txBody>
          <a:bodyPr anchor="ctr">
            <a:noAutofit/>
          </a:bodyPr>
          <a:lstStyle/>
          <a:p>
            <a:r>
              <a:rPr lang="en-US" sz="4400" dirty="0" err="1"/>
              <a:t>Diagrama</a:t>
            </a:r>
            <a:br>
              <a:rPr lang="en-US" sz="4400" dirty="0"/>
            </a:br>
            <a:r>
              <a:rPr lang="en-US" sz="4400" dirty="0"/>
              <a:t>de</a:t>
            </a:r>
            <a:br>
              <a:rPr lang="en-US" sz="4400" dirty="0"/>
            </a:br>
            <a:r>
              <a:rPr lang="en-US" sz="4400" dirty="0" err="1"/>
              <a:t>Secuencia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8412D60-1BE4-46CF-B04B-A49F35B91EA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9"/>
          <a:stretch/>
        </p:blipFill>
        <p:spPr bwMode="auto">
          <a:xfrm>
            <a:off x="344106" y="1153524"/>
            <a:ext cx="3923094" cy="50796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2A96E13A-ABA9-4D20-ADA2-899911CA88C7}"/>
              </a:ext>
            </a:extLst>
          </p:cNvPr>
          <p:cNvSpPr txBox="1">
            <a:spLocks/>
          </p:cNvSpPr>
          <p:nvPr/>
        </p:nvSpPr>
        <p:spPr>
          <a:xfrm>
            <a:off x="8300115" y="335056"/>
            <a:ext cx="3464717" cy="8239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/>
              <a:t>Borrar</a:t>
            </a:r>
            <a:r>
              <a:rPr lang="en-US" sz="3000" dirty="0"/>
              <a:t> </a:t>
            </a:r>
            <a:r>
              <a:rPr lang="en-US" sz="3000" dirty="0" err="1"/>
              <a:t>Firmas</a:t>
            </a:r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426C12-45B2-4D1B-B123-6D65C54B1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4"/>
          <a:stretch/>
        </p:blipFill>
        <p:spPr>
          <a:xfrm>
            <a:off x="8169157" y="1153523"/>
            <a:ext cx="3726632" cy="507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46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-91440"/>
            <a:ext cx="11002962" cy="1189038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sequencia</a:t>
            </a:r>
            <a:br>
              <a:rPr lang="en-US" dirty="0"/>
            </a:br>
            <a:r>
              <a:rPr lang="en-US" sz="3200" dirty="0" err="1"/>
              <a:t>verificación</a:t>
            </a:r>
            <a:r>
              <a:rPr lang="en-US" sz="3200" dirty="0"/>
              <a:t> de </a:t>
            </a:r>
            <a:r>
              <a:rPr lang="en-US" sz="3200" dirty="0" err="1"/>
              <a:t>genuinidad</a:t>
            </a:r>
            <a:r>
              <a:rPr lang="en-US" sz="3200" dirty="0"/>
              <a:t> de </a:t>
            </a:r>
            <a:r>
              <a:rPr lang="en-US" sz="3200" dirty="0" err="1"/>
              <a:t>firma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01FFE-82E7-438D-BC78-30F52BF8115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"/>
          <a:stretch/>
        </p:blipFill>
        <p:spPr bwMode="auto">
          <a:xfrm>
            <a:off x="4247515" y="1097598"/>
            <a:ext cx="3696970" cy="4925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655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-91440"/>
            <a:ext cx="11002962" cy="1189038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sequencia</a:t>
            </a:r>
            <a:br>
              <a:rPr lang="en-US" dirty="0"/>
            </a:br>
            <a:r>
              <a:rPr lang="en-US" sz="3200" dirty="0" err="1"/>
              <a:t>Bitácora</a:t>
            </a:r>
            <a:r>
              <a:rPr lang="en-US" sz="3200" dirty="0"/>
              <a:t> – </a:t>
            </a:r>
            <a:r>
              <a:rPr lang="en-US" sz="3200" dirty="0" err="1"/>
              <a:t>consultar</a:t>
            </a:r>
            <a:r>
              <a:rPr lang="en-US" sz="3200" dirty="0"/>
              <a:t> </a:t>
            </a:r>
            <a:r>
              <a:rPr lang="en-US" sz="3200" dirty="0" err="1"/>
              <a:t>récords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7A750-8FE7-4279-8DED-5DDDA3AFB2E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2" r="9438"/>
          <a:stretch/>
        </p:blipFill>
        <p:spPr bwMode="auto">
          <a:xfrm>
            <a:off x="4228754" y="1169354"/>
            <a:ext cx="3734491" cy="4834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464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4F7E829-C8E4-4ACD-98F8-E36073B9B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168" y="329612"/>
            <a:ext cx="3464717" cy="823912"/>
          </a:xfrm>
        </p:spPr>
        <p:txBody>
          <a:bodyPr>
            <a:noAutofit/>
          </a:bodyPr>
          <a:lstStyle/>
          <a:p>
            <a:r>
              <a:rPr lang="en-US" sz="3000" dirty="0" err="1"/>
              <a:t>Aprobar</a:t>
            </a:r>
            <a:r>
              <a:rPr lang="en-US" sz="3000" dirty="0"/>
              <a:t> o </a:t>
            </a:r>
            <a:r>
              <a:rPr lang="en-US" sz="3000" dirty="0" err="1"/>
              <a:t>Denegar</a:t>
            </a:r>
            <a:br>
              <a:rPr lang="en-US" sz="3000" dirty="0"/>
            </a:br>
            <a:r>
              <a:rPr lang="en-US" sz="3000" dirty="0" err="1"/>
              <a:t>Acción</a:t>
            </a:r>
            <a:endParaRPr lang="en-US" sz="3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46" y="2866798"/>
            <a:ext cx="3834596" cy="1124404"/>
          </a:xfrm>
        </p:spPr>
        <p:txBody>
          <a:bodyPr anchor="ctr">
            <a:noAutofit/>
          </a:bodyPr>
          <a:lstStyle/>
          <a:p>
            <a:r>
              <a:rPr lang="en-US" sz="4400" dirty="0" err="1"/>
              <a:t>Diagrama</a:t>
            </a:r>
            <a:br>
              <a:rPr lang="en-US" sz="4400" dirty="0"/>
            </a:br>
            <a:r>
              <a:rPr lang="en-US" sz="4400" dirty="0"/>
              <a:t>de</a:t>
            </a:r>
            <a:br>
              <a:rPr lang="en-US" sz="4400" dirty="0"/>
            </a:br>
            <a:r>
              <a:rPr lang="en-US" sz="4400" dirty="0" err="1"/>
              <a:t>Secuencia</a:t>
            </a:r>
            <a:br>
              <a:rPr lang="en-US" sz="4400" dirty="0"/>
            </a:br>
            <a:r>
              <a:rPr lang="en-US" sz="4400" dirty="0" err="1"/>
              <a:t>bitácora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2A96E13A-ABA9-4D20-ADA2-899911CA88C7}"/>
              </a:ext>
            </a:extLst>
          </p:cNvPr>
          <p:cNvSpPr txBox="1">
            <a:spLocks/>
          </p:cNvSpPr>
          <p:nvPr/>
        </p:nvSpPr>
        <p:spPr>
          <a:xfrm>
            <a:off x="8300115" y="335056"/>
            <a:ext cx="3464717" cy="8239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/>
              <a:t>Ocultar</a:t>
            </a:r>
            <a:r>
              <a:rPr lang="en-US" sz="3000" dirty="0"/>
              <a:t> </a:t>
            </a:r>
            <a:r>
              <a:rPr lang="en-US" sz="3000" dirty="0" err="1"/>
              <a:t>Récord</a:t>
            </a:r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C5454-E322-4EA1-9192-CD5E027146C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/>
        </p:blipFill>
        <p:spPr bwMode="auto">
          <a:xfrm>
            <a:off x="427167" y="1286777"/>
            <a:ext cx="3611431" cy="555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A5E16B-DC29-44E6-A686-2A2D3324D70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 bwMode="auto">
          <a:xfrm>
            <a:off x="8352263" y="985520"/>
            <a:ext cx="3360420" cy="5835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428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-91440"/>
            <a:ext cx="11002962" cy="1189038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sequencia</a:t>
            </a:r>
            <a:br>
              <a:rPr lang="en-US" dirty="0"/>
            </a:br>
            <a:r>
              <a:rPr lang="en-US" sz="3200" dirty="0"/>
              <a:t>AI – </a:t>
            </a:r>
            <a:r>
              <a:rPr lang="en-US" sz="3200" dirty="0" err="1"/>
              <a:t>Entrenar</a:t>
            </a:r>
            <a:r>
              <a:rPr lang="en-US" sz="3200" dirty="0"/>
              <a:t> red de </a:t>
            </a:r>
            <a:r>
              <a:rPr lang="en-US" sz="3200" dirty="0" err="1"/>
              <a:t>clasificación</a:t>
            </a:r>
            <a:r>
              <a:rPr lang="en-US" sz="3200" dirty="0"/>
              <a:t> </a:t>
            </a:r>
            <a:r>
              <a:rPr lang="en-US" sz="3200" dirty="0" err="1"/>
              <a:t>convolucional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577ED-41E5-43EF-8AF8-C3AEC31DEFD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2"/>
          <a:stretch/>
        </p:blipFill>
        <p:spPr bwMode="auto">
          <a:xfrm>
            <a:off x="3277151" y="1110982"/>
            <a:ext cx="5604566" cy="5710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59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361EFFB7-8B3E-491D-89F4-6C4D12965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B205EF-4045-42E3-8101-270CAA2CF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1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368" y="2948384"/>
            <a:ext cx="4499366" cy="1769608"/>
          </a:xfrm>
        </p:spPr>
        <p:txBody>
          <a:bodyPr>
            <a:normAutofit/>
          </a:bodyPr>
          <a:lstStyle/>
          <a:p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85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-91440"/>
            <a:ext cx="11002962" cy="1189038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Caso de </a:t>
            </a:r>
            <a:r>
              <a:rPr lang="en-US" dirty="0" err="1"/>
              <a:t>uso</a:t>
            </a:r>
            <a:br>
              <a:rPr lang="en-US" dirty="0"/>
            </a:br>
            <a:r>
              <a:rPr lang="en-US" sz="3200" dirty="0"/>
              <a:t>AI – </a:t>
            </a:r>
            <a:r>
              <a:rPr lang="en-US" sz="3200" dirty="0" err="1"/>
              <a:t>Entrenar</a:t>
            </a:r>
            <a:r>
              <a:rPr lang="en-US" sz="3200" dirty="0"/>
              <a:t> </a:t>
            </a:r>
            <a:r>
              <a:rPr lang="en-US" sz="3200" dirty="0" err="1"/>
              <a:t>rccfts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F6119-82CA-42B0-A2E9-3C726C8F5E3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"/>
          <a:stretch/>
        </p:blipFill>
        <p:spPr bwMode="auto">
          <a:xfrm>
            <a:off x="3291840" y="1087466"/>
            <a:ext cx="5608320" cy="5551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4359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7E84F25-526F-4A01-B208-70AE1590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-91440"/>
            <a:ext cx="11002962" cy="1189038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Caso de </a:t>
            </a:r>
            <a:r>
              <a:rPr lang="en-US" dirty="0" err="1"/>
              <a:t>uso</a:t>
            </a:r>
            <a:br>
              <a:rPr lang="en-US" dirty="0"/>
            </a:br>
            <a:r>
              <a:rPr lang="en-US" sz="3200" dirty="0"/>
              <a:t>AI – </a:t>
            </a:r>
            <a:r>
              <a:rPr lang="en-US" sz="3200" dirty="0" err="1"/>
              <a:t>Entrenar</a:t>
            </a:r>
            <a:r>
              <a:rPr lang="en-US" sz="3200" dirty="0"/>
              <a:t> </a:t>
            </a:r>
            <a:r>
              <a:rPr lang="en-US" sz="3200" dirty="0" err="1"/>
              <a:t>rccfts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2B46-FCA1-4661-83D7-9B79B4E29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5FF-D3B9-4FFD-83ED-663FE538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E6051-3723-4B8D-9FCF-5FF7B38BA4E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" r="3261" b="2032"/>
          <a:stretch/>
        </p:blipFill>
        <p:spPr bwMode="auto">
          <a:xfrm>
            <a:off x="3366714" y="1097598"/>
            <a:ext cx="5425440" cy="5760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1927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C8066D-1991-48F8-9D71-9AC3F62F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 anchor="ctr">
            <a:normAutofit/>
          </a:bodyPr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Arquitectura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5D45E-909F-4579-AC05-05AE6573AC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B0B2F3C-A907-4D4B-A7B6-2E995EF8D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1288486"/>
            <a:ext cx="10939463" cy="4635041"/>
          </a:xfrm>
        </p:spPr>
      </p:pic>
    </p:spTree>
    <p:extLst>
      <p:ext uri="{BB962C8B-B14F-4D97-AF65-F5344CB8AC3E}">
        <p14:creationId xmlns:p14="http://schemas.microsoft.com/office/powerpoint/2010/main" val="2076360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4" descr="abstract building" title="abstract building">
            <a:extLst>
              <a:ext uri="{FF2B5EF4-FFF2-40B4-BE49-F238E27FC236}">
                <a16:creationId xmlns:a16="http://schemas.microsoft.com/office/drawing/2014/main" id="{9C21CE16-E9E3-42D1-825E-83486DA0A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740714" y="3428999"/>
            <a:ext cx="1940805" cy="1085381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8329" y="2674937"/>
            <a:ext cx="6609256" cy="1508126"/>
          </a:xfrm>
        </p:spPr>
        <p:txBody>
          <a:bodyPr anchor="ctr"/>
          <a:lstStyle/>
          <a:p>
            <a:r>
              <a:rPr lang="en-US" dirty="0"/>
              <a:t>DEMOSTRACIÓN</a:t>
            </a:r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E01195D9-1845-4282-BE5B-F6B840BE4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51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87076A-3533-4DB6-840C-51D486806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Trabajo</a:t>
            </a:r>
            <a:r>
              <a:rPr lang="en-US" sz="2800" dirty="0"/>
              <a:t> </a:t>
            </a:r>
            <a:r>
              <a:rPr lang="en-US" sz="2800" dirty="0" err="1"/>
              <a:t>Investigativo</a:t>
            </a:r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0EFB8C-F664-4F61-B396-4EDAF209C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698" y="2866798"/>
            <a:ext cx="3834596" cy="1124404"/>
          </a:xfrm>
        </p:spPr>
        <p:txBody>
          <a:bodyPr/>
          <a:lstStyle/>
          <a:p>
            <a:r>
              <a:rPr lang="en-US" sz="4400" dirty="0" err="1"/>
              <a:t>Mejoras</a:t>
            </a:r>
            <a:br>
              <a:rPr lang="en-US" sz="4400" dirty="0"/>
            </a:br>
            <a:r>
              <a:rPr lang="en-US" sz="4400" dirty="0"/>
              <a:t>a</a:t>
            </a:r>
            <a:br>
              <a:rPr lang="en-US" sz="4400" dirty="0"/>
            </a:br>
            <a:r>
              <a:rPr lang="en-US" sz="4400" dirty="0" err="1"/>
              <a:t>futuro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8302C-7F24-4784-997B-3087514463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2F818-B5A5-4A51-8678-0180E4C18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err="1"/>
              <a:t>Aplicación</a:t>
            </a:r>
            <a:r>
              <a:rPr lang="en-US" sz="2800" dirty="0"/>
              <a:t> </a:t>
            </a:r>
            <a:r>
              <a:rPr lang="en-US" sz="2800" dirty="0" err="1"/>
              <a:t>Móvil</a:t>
            </a:r>
            <a:endParaRPr lang="en-US" sz="2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FBE347-2285-4EB1-83F8-25CA2EC4097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Extender </a:t>
            </a:r>
            <a:r>
              <a:rPr lang="en-US" sz="2000" dirty="0" err="1"/>
              <a:t>verificación</a:t>
            </a:r>
            <a:r>
              <a:rPr lang="en-US" sz="2000" dirty="0"/>
              <a:t> de </a:t>
            </a:r>
            <a:r>
              <a:rPr lang="en-US" sz="2000" dirty="0" err="1"/>
              <a:t>firmas</a:t>
            </a:r>
            <a:r>
              <a:rPr lang="en-US" sz="2000" dirty="0"/>
              <a:t> a </a:t>
            </a:r>
            <a:r>
              <a:rPr lang="en-US" sz="2000" dirty="0" err="1"/>
              <a:t>empleados</a:t>
            </a:r>
            <a:endParaRPr lang="en-US" sz="2000" dirty="0"/>
          </a:p>
          <a:p>
            <a:r>
              <a:rPr lang="en-US" sz="2000" dirty="0"/>
              <a:t>Extender </a:t>
            </a:r>
            <a:r>
              <a:rPr lang="en-US" sz="2000" dirty="0" err="1"/>
              <a:t>compatibilidad</a:t>
            </a:r>
            <a:r>
              <a:rPr lang="en-US" sz="2000" dirty="0"/>
              <a:t> con </a:t>
            </a:r>
            <a:r>
              <a:rPr lang="en-US" sz="2000" dirty="0" err="1"/>
              <a:t>nuevos</a:t>
            </a:r>
            <a:r>
              <a:rPr lang="en-US" sz="2000" dirty="0"/>
              <a:t> </a:t>
            </a:r>
            <a:r>
              <a:rPr lang="en-US" sz="2000" dirty="0" err="1"/>
              <a:t>modelos</a:t>
            </a:r>
            <a:endParaRPr lang="en-US" sz="2000" dirty="0"/>
          </a:p>
          <a:p>
            <a:r>
              <a:rPr lang="en-US" sz="2000" dirty="0" err="1"/>
              <a:t>Detección</a:t>
            </a:r>
            <a:r>
              <a:rPr lang="en-US" sz="2000" dirty="0"/>
              <a:t> de screenshots</a:t>
            </a:r>
          </a:p>
          <a:p>
            <a:r>
              <a:rPr lang="en-US" sz="2000" dirty="0" err="1"/>
              <a:t>Registro</a:t>
            </a:r>
            <a:r>
              <a:rPr lang="en-US" sz="2000" dirty="0"/>
              <a:t> de </a:t>
            </a:r>
            <a:r>
              <a:rPr lang="en-US" sz="2000" dirty="0" err="1"/>
              <a:t>dispositivos</a:t>
            </a:r>
            <a:r>
              <a:rPr lang="en-US" sz="2000" dirty="0"/>
              <a:t> </a:t>
            </a:r>
            <a:r>
              <a:rPr lang="en-US" sz="2000" dirty="0" err="1"/>
              <a:t>autorizados</a:t>
            </a:r>
            <a:r>
              <a:rPr lang="en-US" sz="2000" dirty="0"/>
              <a:t> y </a:t>
            </a:r>
            <a:r>
              <a:rPr lang="en-US" sz="2000" dirty="0" err="1"/>
              <a:t>detección</a:t>
            </a:r>
            <a:r>
              <a:rPr lang="en-US" sz="2000" dirty="0"/>
              <a:t> de </a:t>
            </a:r>
            <a:r>
              <a:rPr lang="en-US" sz="2000" dirty="0" err="1"/>
              <a:t>conexiones</a:t>
            </a:r>
            <a:r>
              <a:rPr lang="en-US" sz="2000" dirty="0"/>
              <a:t> </a:t>
            </a:r>
            <a:r>
              <a:rPr lang="en-US" sz="2000" dirty="0" err="1"/>
              <a:t>inusuales</a:t>
            </a:r>
            <a:endParaRPr lang="en-US" sz="2000" dirty="0"/>
          </a:p>
          <a:p>
            <a:r>
              <a:rPr lang="en-US" sz="2000" dirty="0" err="1"/>
              <a:t>Compatibilidad</a:t>
            </a:r>
            <a:r>
              <a:rPr lang="en-US" sz="2000" dirty="0"/>
              <a:t> con iOS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E81766-55EB-4133-BF76-3EE59240C6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Comparar</a:t>
            </a:r>
            <a:r>
              <a:rPr lang="en-US" sz="2000" dirty="0"/>
              <a:t>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modelos</a:t>
            </a:r>
            <a:r>
              <a:rPr lang="en-US" sz="2000" dirty="0"/>
              <a:t> </a:t>
            </a:r>
            <a:r>
              <a:rPr lang="en-US" sz="2000" dirty="0" err="1"/>
              <a:t>existentes</a:t>
            </a:r>
            <a:endParaRPr lang="en-US" sz="2000" dirty="0"/>
          </a:p>
          <a:p>
            <a:r>
              <a:rPr lang="en-US" sz="2000" dirty="0" err="1"/>
              <a:t>Diferentes</a:t>
            </a:r>
            <a:r>
              <a:rPr lang="en-US" sz="2000" dirty="0"/>
              <a:t> </a:t>
            </a:r>
            <a:r>
              <a:rPr lang="en-US" sz="2000" dirty="0" err="1"/>
              <a:t>métodos</a:t>
            </a:r>
            <a:r>
              <a:rPr lang="en-US" sz="2000" dirty="0"/>
              <a:t> para el </a:t>
            </a:r>
            <a:r>
              <a:rPr lang="en-US" sz="2000" dirty="0" err="1"/>
              <a:t>preprocesamiento</a:t>
            </a:r>
            <a:r>
              <a:rPr lang="en-US" sz="2000" dirty="0"/>
              <a:t> de </a:t>
            </a:r>
            <a:r>
              <a:rPr lang="en-US" sz="2000" dirty="0" err="1"/>
              <a:t>imágenes</a:t>
            </a:r>
            <a:endParaRPr lang="en-US" sz="2000" dirty="0"/>
          </a:p>
          <a:p>
            <a:r>
              <a:rPr lang="en-US" sz="2000" dirty="0" err="1"/>
              <a:t>Evaluar</a:t>
            </a:r>
            <a:r>
              <a:rPr lang="en-US" sz="2000" dirty="0"/>
              <a:t> </a:t>
            </a:r>
            <a:r>
              <a:rPr lang="en-US" sz="2000" dirty="0" err="1"/>
              <a:t>modelos</a:t>
            </a:r>
            <a:r>
              <a:rPr lang="en-US" sz="2000" dirty="0"/>
              <a:t> </a:t>
            </a:r>
            <a:r>
              <a:rPr lang="en-US" sz="2000" dirty="0" err="1"/>
              <a:t>usando</a:t>
            </a:r>
            <a:r>
              <a:rPr lang="en-US" sz="2000" dirty="0"/>
              <a:t> un conjunto de </a:t>
            </a:r>
            <a:r>
              <a:rPr lang="en-US" sz="2000" dirty="0" err="1"/>
              <a:t>datos</a:t>
            </a:r>
            <a:r>
              <a:rPr lang="en-US" sz="2000" dirty="0"/>
              <a:t> </a:t>
            </a:r>
            <a:r>
              <a:rPr lang="en-US" sz="2000" dirty="0" err="1"/>
              <a:t>diferente</a:t>
            </a:r>
            <a:endParaRPr lang="en-US" sz="2000" dirty="0"/>
          </a:p>
          <a:p>
            <a:r>
              <a:rPr lang="en-US" sz="2000" dirty="0" err="1"/>
              <a:t>Proponer</a:t>
            </a:r>
            <a:r>
              <a:rPr lang="en-US" sz="2000" dirty="0"/>
              <a:t> un nuevo </a:t>
            </a:r>
            <a:r>
              <a:rPr lang="en-US" sz="2000" dirty="0" err="1"/>
              <a:t>modelo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1536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8329" y="2674937"/>
            <a:ext cx="6609256" cy="1508126"/>
          </a:xfrm>
        </p:spPr>
        <p:txBody>
          <a:bodyPr anchor="ctr"/>
          <a:lstStyle/>
          <a:p>
            <a:r>
              <a:rPr lang="en-US" dirty="0"/>
              <a:t>Gracias</a:t>
            </a:r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E01195D9-1845-4282-BE5B-F6B840BE4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AB61BE-2CD8-45D0-B108-BF020F9F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firmas</a:t>
            </a:r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966A-4EE9-42BB-8F80-5C5CC09A6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E9880-30EF-40AA-B73A-B1BD8087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Identifican</a:t>
            </a:r>
            <a:r>
              <a:rPr lang="en-US" dirty="0"/>
              <a:t> al </a:t>
            </a:r>
            <a:r>
              <a:rPr lang="en-US" dirty="0" err="1"/>
              <a:t>portador</a:t>
            </a:r>
            <a:r>
              <a:rPr lang="en-US" dirty="0"/>
              <a:t>.</a:t>
            </a:r>
          </a:p>
          <a:p>
            <a:r>
              <a:rPr lang="en-US" dirty="0"/>
              <a:t>Forma </a:t>
            </a:r>
            <a:r>
              <a:rPr lang="en-US" dirty="0" err="1"/>
              <a:t>física</a:t>
            </a:r>
            <a:r>
              <a:rPr lang="en-US" dirty="0"/>
              <a:t> </a:t>
            </a:r>
            <a:r>
              <a:rPr lang="en-US" dirty="0" err="1"/>
              <a:t>socialmente</a:t>
            </a:r>
            <a:r>
              <a:rPr lang="en-US" dirty="0"/>
              <a:t> </a:t>
            </a:r>
            <a:r>
              <a:rPr lang="en-US" dirty="0" err="1"/>
              <a:t>aceptada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documentos</a:t>
            </a:r>
            <a:r>
              <a:rPr lang="en-US" dirty="0"/>
              <a:t> de gran </a:t>
            </a:r>
            <a:r>
              <a:rPr lang="en-US" dirty="0" err="1"/>
              <a:t>importancia</a:t>
            </a:r>
            <a:r>
              <a:rPr lang="en-US" dirty="0"/>
              <a:t>.</a:t>
            </a:r>
          </a:p>
          <a:p>
            <a:r>
              <a:rPr lang="en-US" dirty="0"/>
              <a:t>Es un </a:t>
            </a:r>
            <a:r>
              <a:rPr lang="en-US" dirty="0" err="1"/>
              <a:t>arma</a:t>
            </a:r>
            <a:r>
              <a:rPr lang="en-US" dirty="0"/>
              <a:t> de doble filo.</a:t>
            </a:r>
          </a:p>
          <a:p>
            <a:r>
              <a:rPr lang="en-US" dirty="0"/>
              <a:t>La </a:t>
            </a:r>
            <a:r>
              <a:rPr lang="en-US" dirty="0" err="1"/>
              <a:t>firma</a:t>
            </a:r>
            <a:r>
              <a:rPr lang="en-US" dirty="0"/>
              <a:t> es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¡Es susceptible a la </a:t>
            </a:r>
            <a:r>
              <a:rPr lang="en-US" dirty="0" err="1"/>
              <a:t>falsificación</a:t>
            </a:r>
            <a:r>
              <a:rPr lang="en-US" dirty="0"/>
              <a:t>!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8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AB61BE-2CD8-45D0-B108-BF020F9F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firmas</a:t>
            </a:r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966A-4EE9-42BB-8F80-5C5CC09A6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E9880-30EF-40AA-B73A-B1BD8087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falsifican</a:t>
            </a:r>
            <a:r>
              <a:rPr lang="en-US" dirty="0"/>
              <a:t> para </a:t>
            </a:r>
            <a:r>
              <a:rPr lang="en-US" dirty="0" err="1"/>
              <a:t>obtener</a:t>
            </a:r>
            <a:r>
              <a:rPr lang="en-US" dirty="0"/>
              <a:t> un </a:t>
            </a:r>
            <a:r>
              <a:rPr lang="en-US" dirty="0" err="1"/>
              <a:t>beneficio</a:t>
            </a:r>
            <a:r>
              <a:rPr lang="en-US" dirty="0"/>
              <a:t> o </a:t>
            </a:r>
            <a:r>
              <a:rPr lang="en-US" dirty="0" err="1"/>
              <a:t>perjudicar</a:t>
            </a:r>
            <a:r>
              <a:rPr lang="en-US" dirty="0"/>
              <a:t>.</a:t>
            </a:r>
          </a:p>
          <a:p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responsable</a:t>
            </a:r>
            <a:r>
              <a:rPr lang="en-US" dirty="0"/>
              <a:t> a </a:t>
            </a:r>
            <a:r>
              <a:rPr lang="en-US" dirty="0" err="1"/>
              <a:t>alguien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.</a:t>
            </a:r>
          </a:p>
          <a:p>
            <a:r>
              <a:rPr lang="en-US" dirty="0"/>
              <a:t>Personas </a:t>
            </a:r>
            <a:r>
              <a:rPr lang="en-US" dirty="0" err="1"/>
              <a:t>expertas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fraude</a:t>
            </a:r>
            <a:r>
              <a:rPr lang="en-US" dirty="0"/>
              <a:t>.</a:t>
            </a:r>
          </a:p>
          <a:p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corroborar</a:t>
            </a:r>
            <a:r>
              <a:rPr lang="en-US" dirty="0"/>
              <a:t> </a:t>
            </a:r>
            <a:r>
              <a:rPr lang="en-US" dirty="0" err="1"/>
              <a:t>genuinidad</a:t>
            </a:r>
            <a:r>
              <a:rPr lang="en-US" dirty="0"/>
              <a:t>.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falsificación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Manos Normal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Simulación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Rastreo</a:t>
            </a: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err="1"/>
              <a:t>Trazado</a:t>
            </a:r>
            <a:r>
              <a:rPr lang="en-US" dirty="0"/>
              <a:t> de Luz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err="1"/>
              <a:t>Rastreo</a:t>
            </a:r>
            <a:r>
              <a:rPr lang="en-US" dirty="0"/>
              <a:t> Medio de </a:t>
            </a:r>
            <a:r>
              <a:rPr lang="en-US" dirty="0" err="1"/>
              <a:t>Carbono</a:t>
            </a: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err="1"/>
              <a:t>Rastreo</a:t>
            </a:r>
            <a:r>
              <a:rPr lang="en-US" dirty="0"/>
              <a:t> por </a:t>
            </a:r>
            <a:r>
              <a:rPr lang="en-US" dirty="0" err="1"/>
              <a:t>Presión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10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AB61BE-2CD8-45D0-B108-BF020F9F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Falsificar</a:t>
            </a:r>
            <a:r>
              <a:rPr lang="en-US" dirty="0"/>
              <a:t> </a:t>
            </a:r>
            <a:r>
              <a:rPr lang="en-US" dirty="0" err="1"/>
              <a:t>firmas</a:t>
            </a:r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966A-4EE9-42BB-8F80-5C5CC09A6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E9880-30EF-40AA-B73A-B1BD8087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peligroso</a:t>
            </a:r>
            <a:r>
              <a:rPr lang="en-US" dirty="0"/>
              <a:t>.</a:t>
            </a:r>
          </a:p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somos</a:t>
            </a:r>
            <a:r>
              <a:rPr lang="en-US" dirty="0"/>
              <a:t> </a:t>
            </a:r>
            <a:r>
              <a:rPr lang="en-US" dirty="0" err="1"/>
              <a:t>susceptibles</a:t>
            </a:r>
            <a:r>
              <a:rPr lang="en-US" dirty="0"/>
              <a:t>.</a:t>
            </a:r>
          </a:p>
          <a:p>
            <a:r>
              <a:rPr lang="en-US" dirty="0"/>
              <a:t>Graves </a:t>
            </a:r>
            <a:r>
              <a:rPr lang="en-US" dirty="0" err="1"/>
              <a:t>consecuencias</a:t>
            </a:r>
            <a:r>
              <a:rPr lang="en-US" dirty="0"/>
              <a:t>.</a:t>
            </a:r>
          </a:p>
          <a:p>
            <a:r>
              <a:rPr lang="en-US" dirty="0" err="1"/>
              <a:t>Afectan</a:t>
            </a:r>
            <a:r>
              <a:rPr lang="en-US" dirty="0"/>
              <a:t> a </a:t>
            </a:r>
            <a:r>
              <a:rPr lang="en-US" dirty="0" err="1"/>
              <a:t>terceros</a:t>
            </a:r>
            <a:r>
              <a:rPr lang="en-US" dirty="0"/>
              <a:t>.</a:t>
            </a:r>
          </a:p>
          <a:p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hacer</a:t>
            </a:r>
            <a:r>
              <a:rPr lang="en-US" dirty="0"/>
              <a:t>, no </a:t>
            </a:r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 dirty="0"/>
              <a:t>.</a:t>
            </a:r>
          </a:p>
          <a:p>
            <a:r>
              <a:rPr lang="en-US" dirty="0" err="1"/>
              <a:t>Profesionales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arte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7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966A-4EE9-42BB-8F80-5C5CC09A6C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8" y="6413649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E6417C8-202C-4E72-8F7C-592508B38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89"/>
          <a:stretch/>
        </p:blipFill>
        <p:spPr>
          <a:xfrm>
            <a:off x="6594952" y="587375"/>
            <a:ext cx="4725033" cy="5174061"/>
          </a:xfr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29124C5-1FB0-43FE-AE60-6034B6D88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730625"/>
            <a:ext cx="4101084" cy="458868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Equipo</a:t>
            </a:r>
            <a:r>
              <a:rPr lang="en-US" sz="1800" dirty="0"/>
              <a:t> </a:t>
            </a:r>
            <a:r>
              <a:rPr lang="en-US" sz="1800" dirty="0" err="1"/>
              <a:t>guatemalteco</a:t>
            </a:r>
            <a:r>
              <a:rPr lang="en-US" sz="1800" dirty="0"/>
              <a:t> Club de </a:t>
            </a:r>
            <a:r>
              <a:rPr lang="en-US" sz="1800" dirty="0" err="1"/>
              <a:t>Asociación</a:t>
            </a:r>
            <a:r>
              <a:rPr lang="en-US" sz="1800" dirty="0"/>
              <a:t> Deportivo </a:t>
            </a:r>
            <a:r>
              <a:rPr lang="en-US" sz="1800" dirty="0" err="1"/>
              <a:t>Sanarate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Luis Guillermo </a:t>
            </a:r>
            <a:r>
              <a:rPr lang="en-US" sz="1800" dirty="0" err="1"/>
              <a:t>Rodas</a:t>
            </a:r>
            <a:r>
              <a:rPr lang="en-US" sz="1800" dirty="0"/>
              <a:t> Juárez (</a:t>
            </a:r>
            <a:r>
              <a:rPr lang="en-US" sz="1800" dirty="0" err="1"/>
              <a:t>miembro</a:t>
            </a:r>
            <a:r>
              <a:rPr lang="en-US" sz="1800" dirty="0"/>
              <a:t> del club)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Contrato</a:t>
            </a:r>
            <a:r>
              <a:rPr lang="en-US" sz="1800" dirty="0"/>
              <a:t> </a:t>
            </a:r>
            <a:r>
              <a:rPr lang="en-US" sz="1800" dirty="0" err="1"/>
              <a:t>tenía</a:t>
            </a:r>
            <a:r>
              <a:rPr lang="en-US" sz="1800" dirty="0"/>
              <a:t> </a:t>
            </a:r>
            <a:r>
              <a:rPr lang="en-US" sz="1800" dirty="0" err="1"/>
              <a:t>firmas</a:t>
            </a:r>
            <a:r>
              <a:rPr lang="en-US" sz="1800" dirty="0"/>
              <a:t> </a:t>
            </a:r>
            <a:r>
              <a:rPr lang="en-US" sz="1800" dirty="0" err="1"/>
              <a:t>falsificadas</a:t>
            </a:r>
            <a:r>
              <a:rPr lang="en-US" sz="1800" dirty="0"/>
              <a:t> del </a:t>
            </a:r>
            <a:r>
              <a:rPr lang="en-US" sz="1800" dirty="0" err="1"/>
              <a:t>miembro</a:t>
            </a:r>
            <a:r>
              <a:rPr lang="en-US" sz="1800" dirty="0"/>
              <a:t> del </a:t>
            </a:r>
            <a:r>
              <a:rPr lang="en-US" sz="1800" dirty="0" err="1"/>
              <a:t>equipo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Denuncia</a:t>
            </a:r>
            <a:r>
              <a:rPr lang="en-US" sz="1800" dirty="0"/>
              <a:t> al </a:t>
            </a:r>
            <a:r>
              <a:rPr lang="en-US" sz="1800" dirty="0" err="1"/>
              <a:t>equipo</a:t>
            </a:r>
            <a:r>
              <a:rPr lang="en-US" sz="1800" dirty="0"/>
              <a:t> ante el </a:t>
            </a:r>
            <a:r>
              <a:rPr lang="en-US" sz="1800" dirty="0" err="1"/>
              <a:t>Ministerio</a:t>
            </a:r>
            <a:r>
              <a:rPr lang="en-US" sz="1800" dirty="0"/>
              <a:t> </a:t>
            </a:r>
            <a:r>
              <a:rPr lang="en-US" sz="1800" dirty="0" err="1"/>
              <a:t>Público</a:t>
            </a:r>
            <a:endParaRPr lang="en-US" sz="1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AB61BE-2CD8-45D0-B108-BF020F9F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42" y="1056918"/>
            <a:ext cx="4101084" cy="57000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Caso </a:t>
            </a:r>
            <a:r>
              <a:rPr lang="en-US" dirty="0" err="1"/>
              <a:t>en</a:t>
            </a:r>
            <a:r>
              <a:rPr lang="en-US" dirty="0"/>
              <a:t> Guatemala</a:t>
            </a:r>
            <a:br>
              <a:rPr lang="en-US" dirty="0"/>
            </a:br>
            <a:r>
              <a:rPr lang="en-US" sz="2000" dirty="0" err="1"/>
              <a:t>Artículo</a:t>
            </a:r>
            <a:r>
              <a:rPr lang="en-US" sz="2000" dirty="0"/>
              <a:t> </a:t>
            </a:r>
            <a:r>
              <a:rPr lang="en-US" sz="2000" dirty="0" err="1"/>
              <a:t>publicado</a:t>
            </a:r>
            <a:r>
              <a:rPr lang="en-US" sz="2000" dirty="0"/>
              <a:t> por ESPN Digital el 14 de Agosto de 2020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AA193-C97C-4868-8AE2-B6E2C7734553}"/>
              </a:ext>
            </a:extLst>
          </p:cNvPr>
          <p:cNvSpPr txBox="1"/>
          <p:nvPr/>
        </p:nvSpPr>
        <p:spPr>
          <a:xfrm>
            <a:off x="6291633" y="5857643"/>
            <a:ext cx="5411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Fuente: https://www.espn.com.gt/futbol/guatemala/nota/_/id/7290967/denuncian-sanarte-liga-nacional-falsificacion-firmas</a:t>
            </a:r>
          </a:p>
        </p:txBody>
      </p:sp>
    </p:spTree>
    <p:extLst>
      <p:ext uri="{BB962C8B-B14F-4D97-AF65-F5344CB8AC3E}">
        <p14:creationId xmlns:p14="http://schemas.microsoft.com/office/powerpoint/2010/main" val="289364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19B998-C0F0-415C-AF4D-F10DCCD30A2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1705</Words>
  <Application>Microsoft Office PowerPoint</Application>
  <PresentationFormat>Widescreen</PresentationFormat>
  <Paragraphs>2435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Courier New</vt:lpstr>
      <vt:lpstr>Tahoma</vt:lpstr>
      <vt:lpstr>Wingdings</vt:lpstr>
      <vt:lpstr>Office Theme</vt:lpstr>
      <vt:lpstr>Proyecto final seminario profesional 2</vt:lpstr>
      <vt:lpstr>AGENDA</vt:lpstr>
      <vt:lpstr>¿Quiénes somos?</vt:lpstr>
      <vt:lpstr>PowerPoint Presentation</vt:lpstr>
      <vt:lpstr>problema</vt:lpstr>
      <vt:lpstr>Las firmas…</vt:lpstr>
      <vt:lpstr>Las firmas…</vt:lpstr>
      <vt:lpstr>Falsificar firmas…</vt:lpstr>
      <vt:lpstr>Caso en Guatemala Artículo publicado por ESPN Digital el 14 de Agosto de 2020</vt:lpstr>
      <vt:lpstr>Caso en Guatemala Artículo publicado EN PRENSA LIBRE el 26 de Octubre de 2020</vt:lpstr>
      <vt:lpstr>Caso en España Artículo publicado EN el diario el confidencial el 7 de abril de 2018</vt:lpstr>
      <vt:lpstr>Cualquiera puede ser víctima</vt:lpstr>
      <vt:lpstr>Solución actual sin tecnología</vt:lpstr>
      <vt:lpstr>Métodos tradicionales</vt:lpstr>
      <vt:lpstr>competidores</vt:lpstr>
      <vt:lpstr>Competidores directos</vt:lpstr>
      <vt:lpstr>Competidores Indirectos</vt:lpstr>
      <vt:lpstr>solución</vt:lpstr>
      <vt:lpstr>Trabajo investigativo</vt:lpstr>
      <vt:lpstr>aplicación</vt:lpstr>
      <vt:lpstr>objetivos</vt:lpstr>
      <vt:lpstr>Objetivo general</vt:lpstr>
      <vt:lpstr>Objetivos específicos</vt:lpstr>
      <vt:lpstr>Matriz Comparativa</vt:lpstr>
      <vt:lpstr>Matriz comparativa</vt:lpstr>
      <vt:lpstr>Parte técnica</vt:lpstr>
      <vt:lpstr>Trabajo Investigativo Inteligencia Artificial</vt:lpstr>
      <vt:lpstr>Red siamesa</vt:lpstr>
      <vt:lpstr>Red de Clasificación Convolucional</vt:lpstr>
      <vt:lpstr>Red convolucional firmante-Firma</vt:lpstr>
      <vt:lpstr>Red convolucional Firmante-Firma</vt:lpstr>
      <vt:lpstr>Experimentación</vt:lpstr>
      <vt:lpstr>Resultados</vt:lpstr>
      <vt:lpstr>Aplicación móvil</vt:lpstr>
      <vt:lpstr>Funcionalidades</vt:lpstr>
      <vt:lpstr>Funcionalidades</vt:lpstr>
      <vt:lpstr>Funcionalidades</vt:lpstr>
      <vt:lpstr>Diagramas</vt:lpstr>
      <vt:lpstr>Diagrama Caso de uso Empleado usuario</vt:lpstr>
      <vt:lpstr>Diagrama Caso de uso Empleado Superusuario</vt:lpstr>
      <vt:lpstr>Diagrama de Secuencia login</vt:lpstr>
      <vt:lpstr>Diagrama de Secuencia Registro nuevo empleado</vt:lpstr>
      <vt:lpstr>Diagrama de Secuencia Registro nuevo cliente</vt:lpstr>
      <vt:lpstr>Diagrama de Secuencia Actualizar foto de perfil</vt:lpstr>
      <vt:lpstr>Diagrama de Secuencia </vt:lpstr>
      <vt:lpstr>Diagrama de sequencia verificación de genuinidad de firma</vt:lpstr>
      <vt:lpstr>Diagrama de sequencia Bitácora – consultar récords</vt:lpstr>
      <vt:lpstr>Diagrama de Secuencia bitácora </vt:lpstr>
      <vt:lpstr>Diagrama de sequencia AI – Entrenar red de clasificación convolucional</vt:lpstr>
      <vt:lpstr>Diagrama Caso de uso AI – Entrenar rccfts</vt:lpstr>
      <vt:lpstr>Diagrama Caso de uso AI – Entrenar rccfts</vt:lpstr>
      <vt:lpstr>Diagrama de Arquitectura</vt:lpstr>
      <vt:lpstr>DEMOSTRACIÓN</vt:lpstr>
      <vt:lpstr>Mejoras a futuro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seminario profesional 2</dc:title>
  <dc:creator>Kevin Hernandez</dc:creator>
  <cp:lastModifiedBy>Kevin Hernandez</cp:lastModifiedBy>
  <cp:revision>80</cp:revision>
  <dcterms:created xsi:type="dcterms:W3CDTF">2020-10-28T15:38:47Z</dcterms:created>
  <dcterms:modified xsi:type="dcterms:W3CDTF">2020-10-29T23:01:54Z</dcterms:modified>
</cp:coreProperties>
</file>